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8"/>
  </p:notesMasterIdLst>
  <p:sldIdLst>
    <p:sldId id="256" r:id="rId2"/>
    <p:sldId id="257"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5" r:id="rId42"/>
    <p:sldId id="303" r:id="rId43"/>
    <p:sldId id="304" r:id="rId44"/>
    <p:sldId id="306" r:id="rId45"/>
    <p:sldId id="307" r:id="rId46"/>
    <p:sldId id="308" r:id="rId47"/>
    <p:sldId id="309" r:id="rId48"/>
    <p:sldId id="310" r:id="rId49"/>
    <p:sldId id="311" r:id="rId50"/>
    <p:sldId id="312" r:id="rId51"/>
    <p:sldId id="313" r:id="rId52"/>
    <p:sldId id="314" r:id="rId53"/>
    <p:sldId id="315" r:id="rId54"/>
    <p:sldId id="316" r:id="rId55"/>
    <p:sldId id="317" r:id="rId56"/>
    <p:sldId id="318" r:id="rId57"/>
    <p:sldId id="319" r:id="rId58"/>
    <p:sldId id="320" r:id="rId59"/>
    <p:sldId id="336" r:id="rId60"/>
    <p:sldId id="338" r:id="rId61"/>
    <p:sldId id="339" r:id="rId62"/>
    <p:sldId id="340" r:id="rId63"/>
    <p:sldId id="341" r:id="rId64"/>
    <p:sldId id="342" r:id="rId65"/>
    <p:sldId id="344" r:id="rId66"/>
    <p:sldId id="345" r:id="rId67"/>
    <p:sldId id="346" r:id="rId68"/>
    <p:sldId id="347" r:id="rId69"/>
    <p:sldId id="348" r:id="rId70"/>
    <p:sldId id="349" r:id="rId71"/>
    <p:sldId id="35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5" d="100"/>
          <a:sy n="125" d="100"/>
        </p:scale>
        <p:origin x="1194" y="-3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3A8DE8-D201-4867-BB2C-986E6EAE4E30}" type="datetimeFigureOut">
              <a:rPr lang="en-US" smtClean="0"/>
              <a:pPr/>
              <a:t>4/27/2016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E9C8A9-CC35-4480-A5F8-34742117BD0C}" type="slidenum">
              <a:rPr lang="en-US" smtClean="0"/>
              <a:pPr/>
              <a:t>‹#›</a:t>
            </a:fld>
            <a:endParaRPr lang="en-US"/>
          </a:p>
        </p:txBody>
      </p:sp>
    </p:spTree>
    <p:extLst>
      <p:ext uri="{BB962C8B-B14F-4D97-AF65-F5344CB8AC3E}">
        <p14:creationId xmlns:p14="http://schemas.microsoft.com/office/powerpoint/2010/main" val="800794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F31AC4-739E-416A-A5DF-4AAE8736F390}"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F0170D-D6A3-4E76-BD56-57D4FE419567}"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97E736-1F21-4210-98C6-3FD8D0CA6E48}"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F999DA-50A1-4B9A-9DBE-EE47140B152B}"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30E1CA-93C5-4A5A-96BA-5BE0EC68F6E5}"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986DAA-02BB-4713-800E-E05D1B60A03F}" type="datetime1">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2DEF1A-F48C-413B-9B48-B5D8E24FC5F6}" type="datetime1">
              <a:rPr lang="en-US" smtClean="0"/>
              <a:pPr/>
              <a:t>4/27/2016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94E4D6-AAB9-48F6-8456-93CC92BACB18}" type="datetime1">
              <a:rPr lang="en-US" smtClean="0"/>
              <a:pPr/>
              <a:t>4/27/2016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A0EABB-2C5B-4094-B8B8-7802E43BEB57}" type="datetime1">
              <a:rPr lang="en-US" smtClean="0"/>
              <a:pPr/>
              <a:t>4/27/2016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BB9952-9F61-41DA-BA3E-46FD100103F3}" type="datetime1">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EC8682-C966-41D3-AF4A-62ACAF4A2576}" type="datetime1">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CC40B-C69B-468C-A8A5-00CC40A934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14448B-D322-4EDC-A373-F06A956A6741}" type="datetime1">
              <a:rPr lang="en-US" smtClean="0"/>
              <a:pPr/>
              <a:t>4/27/2016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1CC40B-C69B-468C-A8A5-00CC40A934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Final Review</a:t>
            </a:r>
            <a:endParaRPr lang="en-US" dirty="0"/>
          </a:p>
        </p:txBody>
      </p:sp>
      <p:sp>
        <p:nvSpPr>
          <p:cNvPr id="3" name="Subtitle 2"/>
          <p:cNvSpPr>
            <a:spLocks noGrp="1"/>
          </p:cNvSpPr>
          <p:nvPr>
            <p:ph type="subTitle" idx="1"/>
          </p:nvPr>
        </p:nvSpPr>
        <p:spPr>
          <a:xfrm>
            <a:off x="1371600" y="3200400"/>
            <a:ext cx="6400800" cy="3962400"/>
          </a:xfrm>
        </p:spPr>
        <p:txBody>
          <a:bodyPr>
            <a:noAutofit/>
          </a:bodyPr>
          <a:lstStyle/>
          <a:p>
            <a:r>
              <a:rPr lang="en-US" sz="2800" b="1" dirty="0" smtClean="0">
                <a:effectLst>
                  <a:outerShdw blurRad="38100" dist="38100" dir="2700000" algn="tl">
                    <a:srgbClr val="000000">
                      <a:alpha val="43137"/>
                    </a:srgbClr>
                  </a:outerShdw>
                </a:effectLst>
              </a:rPr>
              <a:t>Final exam </a:t>
            </a:r>
            <a:r>
              <a:rPr lang="en-US" sz="2800" b="1" dirty="0" smtClean="0">
                <a:effectLst>
                  <a:outerShdw blurRad="38100" dist="38100" dir="2700000" algn="tl">
                    <a:srgbClr val="000000">
                      <a:alpha val="43137"/>
                    </a:srgbClr>
                  </a:outerShdw>
                </a:effectLst>
              </a:rPr>
              <a:t>dates:</a:t>
            </a:r>
            <a:endParaRPr lang="en-US" sz="2800" b="1" dirty="0" smtClean="0">
              <a:effectLst>
                <a:outerShdw blurRad="38100" dist="38100" dir="2700000" algn="tl">
                  <a:srgbClr val="000000">
                    <a:alpha val="43137"/>
                  </a:srgbClr>
                </a:outerShdw>
              </a:effectLst>
            </a:endParaRPr>
          </a:p>
          <a:p>
            <a:r>
              <a:rPr lang="en-US" sz="2800" b="1" dirty="0" smtClean="0">
                <a:effectLst>
                  <a:outerShdw blurRad="38100" dist="38100" dir="2700000" algn="tl">
                    <a:srgbClr val="000000">
                      <a:alpha val="43137"/>
                    </a:srgbClr>
                  </a:outerShdw>
                </a:effectLst>
              </a:rPr>
              <a:t>Class </a:t>
            </a:r>
            <a:r>
              <a:rPr lang="en-US" sz="2800" b="1" dirty="0">
                <a:effectLst>
                  <a:outerShdw blurRad="38100" dist="38100" dir="2700000" algn="tl">
                    <a:srgbClr val="000000">
                      <a:alpha val="43137"/>
                    </a:srgbClr>
                  </a:outerShdw>
                </a:effectLst>
              </a:rPr>
              <a:t>beginning at </a:t>
            </a:r>
            <a:r>
              <a:rPr lang="en-US" sz="2800" b="1" dirty="0" smtClean="0">
                <a:effectLst>
                  <a:outerShdw blurRad="38100" dist="38100" dir="2700000" algn="tl">
                    <a:srgbClr val="000000">
                      <a:alpha val="43137"/>
                    </a:srgbClr>
                  </a:outerShdw>
                </a:effectLst>
              </a:rPr>
              <a:t>8.15</a:t>
            </a:r>
            <a:r>
              <a:rPr lang="en-US" sz="2800" b="1" dirty="0" smtClean="0">
                <a:effectLst>
                  <a:outerShdw blurRad="38100" dist="38100" dir="2700000" algn="tl">
                    <a:srgbClr val="000000">
                      <a:alpha val="43137"/>
                    </a:srgbClr>
                  </a:outerShdw>
                </a:effectLst>
              </a:rPr>
              <a:t> </a:t>
            </a:r>
            <a:r>
              <a:rPr lang="en-US" sz="2800" b="1" dirty="0">
                <a:effectLst>
                  <a:outerShdw blurRad="38100" dist="38100" dir="2700000" algn="tl">
                    <a:srgbClr val="000000">
                      <a:alpha val="43137"/>
                    </a:srgbClr>
                  </a:outerShdw>
                </a:effectLst>
              </a:rPr>
              <a:t>am: </a:t>
            </a:r>
          </a:p>
          <a:p>
            <a:r>
              <a:rPr lang="en-US" sz="2800" b="1" dirty="0" smtClean="0">
                <a:effectLst>
                  <a:outerShdw blurRad="38100" dist="38100" dir="2700000" algn="tl">
                    <a:srgbClr val="000000">
                      <a:alpha val="43137"/>
                    </a:srgbClr>
                  </a:outerShdw>
                </a:effectLst>
              </a:rPr>
              <a:t>Tuesday, May 10: </a:t>
            </a:r>
            <a:r>
              <a:rPr lang="en-US" sz="2800" b="1" dirty="0">
                <a:effectLst>
                  <a:outerShdw blurRad="38100" dist="38100" dir="2700000" algn="tl">
                    <a:srgbClr val="000000">
                      <a:alpha val="43137"/>
                    </a:srgbClr>
                  </a:outerShdw>
                </a:effectLst>
              </a:rPr>
              <a:t>10.30 am to 12.30 pm.</a:t>
            </a:r>
          </a:p>
          <a:p>
            <a:r>
              <a:rPr lang="en-US" sz="2800" b="1" dirty="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Class </a:t>
            </a:r>
            <a:r>
              <a:rPr lang="en-US" sz="2800" b="1" dirty="0">
                <a:effectLst>
                  <a:outerShdw blurRad="38100" dist="38100" dir="2700000" algn="tl">
                    <a:srgbClr val="000000">
                      <a:alpha val="43137"/>
                    </a:srgbClr>
                  </a:outerShdw>
                </a:effectLst>
              </a:rPr>
              <a:t>beginning at </a:t>
            </a:r>
            <a:r>
              <a:rPr lang="en-US" sz="2800" b="1" dirty="0" smtClean="0">
                <a:effectLst>
                  <a:outerShdw blurRad="38100" dist="38100" dir="2700000" algn="tl">
                    <a:srgbClr val="000000">
                      <a:alpha val="43137"/>
                    </a:srgbClr>
                  </a:outerShdw>
                </a:effectLst>
              </a:rPr>
              <a:t>9.20</a:t>
            </a:r>
            <a:r>
              <a:rPr lang="en-US" sz="2800" b="1" dirty="0" smtClean="0">
                <a:effectLst>
                  <a:outerShdw blurRad="38100" dist="38100" dir="2700000" algn="tl">
                    <a:srgbClr val="000000">
                      <a:alpha val="43137"/>
                    </a:srgbClr>
                  </a:outerShdw>
                </a:effectLst>
              </a:rPr>
              <a:t> am:</a:t>
            </a:r>
            <a:endParaRPr lang="en-US" sz="2800" b="1" dirty="0">
              <a:effectLst>
                <a:outerShdw blurRad="38100" dist="38100" dir="2700000" algn="tl">
                  <a:srgbClr val="000000">
                    <a:alpha val="43137"/>
                  </a:srgbClr>
                </a:outerShdw>
              </a:effectLst>
            </a:endParaRPr>
          </a:p>
          <a:p>
            <a:r>
              <a:rPr lang="en-US" sz="2800" b="1" dirty="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Wednes</a:t>
            </a:r>
            <a:r>
              <a:rPr lang="en-US" sz="2800" b="1" dirty="0" smtClean="0">
                <a:effectLst>
                  <a:outerShdw blurRad="38100" dist="38100" dir="2700000" algn="tl">
                    <a:srgbClr val="000000">
                      <a:alpha val="43137"/>
                    </a:srgbClr>
                  </a:outerShdw>
                </a:effectLst>
              </a:rPr>
              <a:t>day</a:t>
            </a:r>
            <a:r>
              <a:rPr lang="en-US" sz="2800" b="1" dirty="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May</a:t>
            </a:r>
            <a:r>
              <a:rPr lang="en-US" sz="2800" b="1" dirty="0" smtClean="0">
                <a:effectLst>
                  <a:outerShdw blurRad="38100" dist="38100" dir="2700000" algn="tl">
                    <a:srgbClr val="000000">
                      <a:alpha val="43137"/>
                    </a:srgbClr>
                  </a:outerShdw>
                </a:effectLst>
              </a:rPr>
              <a:t> 11:  </a:t>
            </a:r>
            <a:r>
              <a:rPr lang="en-US" sz="2800" b="1" dirty="0">
                <a:effectLst>
                  <a:outerShdw blurRad="38100" dist="38100" dir="2700000" algn="tl">
                    <a:srgbClr val="000000">
                      <a:alpha val="43137"/>
                    </a:srgbClr>
                  </a:outerShdw>
                </a:effectLst>
              </a:rPr>
              <a:t>3.30 pm – 5.30 pm</a:t>
            </a:r>
            <a:r>
              <a:rPr lang="en-US" sz="2800" b="1" dirty="0" smtClean="0">
                <a:effectLst>
                  <a:outerShdw blurRad="38100" dist="38100" dir="2700000" algn="tl">
                    <a:srgbClr val="000000">
                      <a:alpha val="43137"/>
                    </a:srgbClr>
                  </a:outerShdw>
                </a:effectLst>
              </a:rPr>
              <a:t>.</a:t>
            </a:r>
          </a:p>
          <a:p>
            <a:r>
              <a:rPr lang="en-US" sz="2800" b="1" dirty="0" smtClean="0">
                <a:effectLst>
                  <a:outerShdw blurRad="38100" dist="38100" dir="2700000" algn="tl">
                    <a:srgbClr val="000000">
                      <a:alpha val="43137"/>
                    </a:srgbClr>
                  </a:outerShdw>
                </a:effectLst>
              </a:rPr>
              <a:t>Class beginning at 1.40 pm:</a:t>
            </a:r>
          </a:p>
          <a:p>
            <a:r>
              <a:rPr lang="en-US" sz="2800" b="1" dirty="0" smtClean="0">
                <a:effectLst>
                  <a:outerShdw blurRad="38100" dist="38100" dir="2700000" algn="tl">
                    <a:srgbClr val="000000">
                      <a:alpha val="43137"/>
                    </a:srgbClr>
                  </a:outerShdw>
                </a:effectLst>
              </a:rPr>
              <a:t>Monday, May 9</a:t>
            </a:r>
            <a:r>
              <a:rPr lang="en-US" sz="2800" b="1" dirty="0">
                <a:effectLst>
                  <a:outerShdw blurRad="38100" dist="38100" dir="2700000" algn="tl">
                    <a:srgbClr val="000000">
                      <a:alpha val="43137"/>
                    </a:srgbClr>
                  </a:outerShdw>
                </a:effectLst>
              </a:rPr>
              <a:t>: 10.30 am to 12.30 pm.</a:t>
            </a:r>
          </a:p>
          <a:p>
            <a:r>
              <a:rPr lang="en-US" sz="2800" b="1" dirty="0" smtClean="0">
                <a:effectLst>
                  <a:outerShdw blurRad="38100" dist="38100" dir="2700000" algn="tl">
                    <a:srgbClr val="000000">
                      <a:alpha val="43137"/>
                    </a:srgbClr>
                  </a:outerShdw>
                </a:effectLst>
              </a:rPr>
              <a:t>          </a:t>
            </a:r>
            <a:r>
              <a:rPr lang="en-US" sz="2800" dirty="0" smtClean="0"/>
              <a:t>.</a:t>
            </a:r>
            <a:endParaRPr lang="en-US" sz="2800" dirty="0"/>
          </a:p>
          <a:p>
            <a:r>
              <a:rPr lang="en-US" sz="2800" dirty="0"/>
              <a:t>                                       </a:t>
            </a:r>
          </a:p>
          <a:p>
            <a:r>
              <a:rPr lang="en-US" sz="2800" b="1" dirty="0" smtClean="0"/>
              <a:t> </a:t>
            </a:r>
            <a:endParaRPr lang="en-US" sz="2800" b="1"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71500" indent="-571500">
              <a:buAutoNum type="romanLcParenBoth"/>
            </a:pPr>
            <a:r>
              <a:rPr lang="en-US" dirty="0" smtClean="0"/>
              <a:t>Rural as well as urban wage rate will be 10 in food units and 70 million people will work in the rural sector and 30 million people will work in the urban sector.</a:t>
            </a:r>
          </a:p>
          <a:p>
            <a:pPr marL="571500" indent="-571500">
              <a:buAutoNum type="romanLcParenBoth"/>
            </a:pPr>
            <a:r>
              <a:rPr lang="en-US" dirty="0" smtClean="0"/>
              <a:t>10 million.</a:t>
            </a:r>
          </a:p>
          <a:p>
            <a:pPr marL="571500" indent="-571500">
              <a:buAutoNum type="romanLcParenBoth"/>
            </a:pPr>
            <a:r>
              <a:rPr lang="en-US" dirty="0" smtClean="0"/>
              <a:t>10/60 = 1/6</a:t>
            </a:r>
          </a:p>
          <a:p>
            <a:pPr marL="571500" indent="-571500">
              <a:buAutoNum type="romanLcParenBoth"/>
            </a:pPr>
            <a:r>
              <a:rPr lang="en-US" dirty="0" smtClean="0"/>
              <a:t>Rural wage = (1/6) x 72 =12</a:t>
            </a:r>
          </a:p>
          <a:p>
            <a:pPr marL="571500" indent="-571500">
              <a:buAutoNum type="romanLcParenBoth"/>
            </a:pPr>
            <a:r>
              <a:rPr lang="en-US" dirty="0" smtClean="0"/>
              <a:t>Unemployment = 50 million workers.  </a:t>
            </a: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u="sng" dirty="0"/>
              <a:t>Chapter 8: Human Capital: Education and Health in Economic Development</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lvl="0">
              <a:buNone/>
            </a:pPr>
            <a:r>
              <a:rPr lang="en-US" dirty="0" smtClean="0"/>
              <a:t>1. The </a:t>
            </a:r>
            <a:r>
              <a:rPr lang="en-US" dirty="0"/>
              <a:t>roles of education and health in economic development are interrelated. Write about this interrelationship.</a:t>
            </a:r>
          </a:p>
          <a:p>
            <a:pPr marL="457200" indent="-457200">
              <a:buNone/>
            </a:pPr>
            <a:r>
              <a:rPr lang="en-US" dirty="0" smtClean="0"/>
              <a:t>Health and education are investments made in the same individual.</a:t>
            </a:r>
          </a:p>
          <a:p>
            <a:pPr marL="457200" indent="-457200">
              <a:buNone/>
            </a:pPr>
            <a:r>
              <a:rPr lang="en-US" dirty="0" smtClean="0"/>
              <a:t>Greater health capital may raise investment made in education in several ways:</a:t>
            </a:r>
          </a:p>
          <a:p>
            <a:pPr marL="514350" indent="-514350">
              <a:buAutoNum type="romanLcParenR"/>
            </a:pPr>
            <a:r>
              <a:rPr lang="en-US" dirty="0" smtClean="0"/>
              <a:t>Health in an important factor in school attendance.</a:t>
            </a:r>
          </a:p>
          <a:p>
            <a:pPr marL="514350" indent="-514350">
              <a:buAutoNum type="romanLcParenR"/>
            </a:pPr>
            <a:r>
              <a:rPr lang="en-US" dirty="0" smtClean="0"/>
              <a:t>Healthier children are more successful in school and learn more efficiently.</a:t>
            </a:r>
          </a:p>
          <a:p>
            <a:pPr marL="514350" indent="-514350">
              <a:buAutoNum type="romanLcParenR"/>
            </a:pPr>
            <a:r>
              <a:rPr lang="en-US" dirty="0" smtClean="0"/>
              <a:t>Deaths of school-age children also increase the cost of education per worker.</a:t>
            </a:r>
          </a:p>
          <a:p>
            <a:pPr marL="514350" indent="-514350">
              <a:buAutoNum type="romanLcParenR"/>
            </a:pPr>
            <a:r>
              <a:rPr lang="en-US" dirty="0" smtClean="0"/>
              <a:t>Longer life spans raise the return to investment in education.</a:t>
            </a:r>
          </a:p>
          <a:p>
            <a:pPr marL="514350" indent="-514350">
              <a:buAutoNum type="romanLcParenR"/>
            </a:pPr>
            <a:r>
              <a:rPr lang="en-US" dirty="0" smtClean="0"/>
              <a:t>Healthier individuals are better able to use education at any point in life.</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514350" indent="-514350">
              <a:buNone/>
            </a:pPr>
            <a:r>
              <a:rPr lang="en-US" dirty="0" smtClean="0"/>
              <a:t>Greater educational capital may raise return to investment in health in the following way:</a:t>
            </a:r>
          </a:p>
          <a:p>
            <a:pPr marL="514350" indent="-514350">
              <a:buAutoNum type="romanLcParenR"/>
            </a:pPr>
            <a:r>
              <a:rPr lang="en-US" dirty="0" smtClean="0"/>
              <a:t>Many health programs rely on skills learned in schools ( including literacy and numeracy)</a:t>
            </a:r>
          </a:p>
          <a:p>
            <a:pPr marL="514350" indent="-514350">
              <a:buAutoNum type="romanLcParenR"/>
            </a:pPr>
            <a:r>
              <a:rPr lang="en-US" dirty="0" smtClean="0"/>
              <a:t>Schools teach basic personal hygiene and sanitation.</a:t>
            </a:r>
          </a:p>
          <a:p>
            <a:pPr marL="514350" indent="-514350">
              <a:buAutoNum type="romanLcParenR"/>
            </a:pPr>
            <a:r>
              <a:rPr lang="en-US" dirty="0" smtClean="0"/>
              <a:t>Improvements in productive efficiency from investment in education raise the return on lifesaving investment in health.</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buNone/>
            </a:pPr>
            <a:r>
              <a:rPr lang="en-US" dirty="0" smtClean="0"/>
              <a:t>2. Discuss </a:t>
            </a:r>
            <a:r>
              <a:rPr lang="en-US" dirty="0"/>
              <a:t>any two factors that determine the demand for education</a:t>
            </a:r>
            <a:r>
              <a:rPr lang="en-US" dirty="0" smtClean="0"/>
              <a:t>.</a:t>
            </a:r>
          </a:p>
          <a:p>
            <a:pPr marL="609600" indent="-609600">
              <a:buFont typeface="Arial" charset="0"/>
              <a:buAutoNum type="arabicPeriod"/>
            </a:pPr>
            <a:r>
              <a:rPr lang="en-US" dirty="0" smtClean="0"/>
              <a:t>Wage or income differentials</a:t>
            </a:r>
          </a:p>
          <a:p>
            <a:pPr marL="609600" indent="-609600">
              <a:buFont typeface="Arial" charset="0"/>
              <a:buAutoNum type="arabicPeriod"/>
            </a:pPr>
            <a:r>
              <a:rPr lang="en-US" dirty="0" smtClean="0"/>
              <a:t>Probability of success in finding a modern-sector employment</a:t>
            </a:r>
          </a:p>
          <a:p>
            <a:pPr marL="609600" indent="-609600">
              <a:buFont typeface="Arial" charset="0"/>
              <a:buAutoNum type="arabicPeriod"/>
            </a:pPr>
            <a:r>
              <a:rPr lang="en-US" dirty="0" smtClean="0"/>
              <a:t>Direct private cost</a:t>
            </a:r>
          </a:p>
          <a:p>
            <a:pPr marL="609600" indent="-609600">
              <a:buFont typeface="Arial" charset="0"/>
              <a:buAutoNum type="arabicPeriod"/>
            </a:pPr>
            <a:r>
              <a:rPr lang="en-US" dirty="0" smtClean="0"/>
              <a:t>Indirect or opportunity cost</a:t>
            </a:r>
          </a:p>
          <a:p>
            <a:pPr marL="609600" indent="-609600">
              <a:buFont typeface="Arial" charset="0"/>
              <a:buNone/>
            </a:pPr>
            <a:r>
              <a:rPr lang="en-US" b="1" dirty="0" smtClean="0"/>
              <a:t>Non-economic factors:</a:t>
            </a:r>
            <a:r>
              <a:rPr lang="en-US" dirty="0" smtClean="0"/>
              <a:t> cultural traditions, gender and social status, education of parents, size of family.</a:t>
            </a:r>
          </a:p>
          <a:p>
            <a:pPr lvl="0">
              <a:buNone/>
            </a:pPr>
            <a:endParaRPr lang="en-US" dirty="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lvl="0">
              <a:buNone/>
            </a:pPr>
            <a:r>
              <a:rPr lang="en-US" dirty="0" smtClean="0"/>
              <a:t>3. What </a:t>
            </a:r>
            <a:r>
              <a:rPr lang="en-US" dirty="0"/>
              <a:t>is the process of over-certification? Briefly describe it. What are its effects on the distribution of education in developing countries?</a:t>
            </a:r>
          </a:p>
          <a:p>
            <a:pPr marL="609600" indent="-609600">
              <a:lnSpc>
                <a:spcPct val="90000"/>
              </a:lnSpc>
              <a:buFont typeface="Arial" charset="0"/>
              <a:buAutoNum type="arabicPeriod"/>
            </a:pPr>
            <a:r>
              <a:rPr lang="en-US" dirty="0" smtClean="0"/>
              <a:t>Start with  substantial wage gaps between primary and secondary school graduates, between secondary school and college graduates and so on.</a:t>
            </a:r>
          </a:p>
          <a:p>
            <a:pPr marL="609600" indent="-609600">
              <a:lnSpc>
                <a:spcPct val="90000"/>
              </a:lnSpc>
              <a:buFont typeface="Arial" charset="0"/>
              <a:buAutoNum type="arabicPeriod"/>
            </a:pPr>
            <a:r>
              <a:rPr lang="en-US" dirty="0" smtClean="0"/>
              <a:t>The rate of increase in modern sector jobs for primary school graduates is less than the rate at which the supply of primary school graduates rises. The same is true for secondary school graduates and  college graduates, etc.</a:t>
            </a:r>
          </a:p>
          <a:p>
            <a:pPr marL="609600" indent="-609600">
              <a:lnSpc>
                <a:spcPct val="90000"/>
              </a:lnSpc>
              <a:buFont typeface="Arial" charset="0"/>
              <a:buAutoNum type="arabicPeriod"/>
            </a:pPr>
            <a:r>
              <a:rPr lang="en-US" dirty="0" smtClean="0"/>
              <a:t>Employers face an excess of applicants for all available jobs. They respond by raising the educational qualification requirements for all categories of jobs: high school degree, where only a primary school degree is enough for job performance, college degree, where only a high school degree is enough, etc.---- Over-certification</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buFont typeface="Arial" charset="0"/>
              <a:buNone/>
            </a:pPr>
            <a:r>
              <a:rPr lang="en-US" dirty="0" smtClean="0"/>
              <a:t>Governments, under the political pressure from the educated, bind wage rate to the educational attainment of the job seekers, rather than  to the minimum educational qualification required for the job.</a:t>
            </a:r>
          </a:p>
          <a:p>
            <a:pPr>
              <a:buFont typeface="Arial" charset="0"/>
              <a:buNone/>
            </a:pPr>
            <a:r>
              <a:rPr lang="en-US" dirty="0" smtClean="0"/>
              <a:t>5. School fees at the early primary level of education are nominal or close to zero, rises at late primary and secondary level and then decline at the college and higher educational levels.</a:t>
            </a:r>
          </a:p>
          <a:p>
            <a:pPr>
              <a:buFont typeface="Arial" charset="0"/>
              <a:buNone/>
            </a:pPr>
            <a:r>
              <a:rPr lang="en-US" b="1" dirty="0" smtClean="0"/>
              <a:t>These conditions prevail in most developing countries. Examples: Mexico, Egypt, India, Pakistan, Ghana, Nigeria and Kenya.</a:t>
            </a:r>
          </a:p>
          <a:p>
            <a:pPr>
              <a:buNone/>
            </a:pPr>
            <a:r>
              <a:rPr lang="en-US" b="1" dirty="0" smtClean="0"/>
              <a:t>Implications:</a:t>
            </a:r>
            <a:r>
              <a:rPr lang="en-US" dirty="0" smtClean="0"/>
              <a:t> Expected private return from  education far exceeds the private cost. The gap rises with the level of education. This causes extreme inequality in the distribution of  education.</a:t>
            </a:r>
            <a:endParaRPr lang="en-US" dirty="0"/>
          </a:p>
        </p:txBody>
      </p:sp>
      <p:sp>
        <p:nvSpPr>
          <p:cNvPr id="5" name="Slide Number Placeholder 4"/>
          <p:cNvSpPr>
            <a:spLocks noGrp="1"/>
          </p:cNvSpPr>
          <p:nvPr>
            <p:ph type="sldNum" sz="quarter" idx="12"/>
          </p:nvPr>
        </p:nvSpPr>
        <p:spPr/>
        <p:txBody>
          <a:bodyPr/>
          <a:lstStyle/>
          <a:p>
            <a:fld id="{C11CC40B-C69B-468C-A8A5-00CC40A934E2}"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7" name="Picture 3"/>
          <p:cNvPicPr>
            <a:picLocks noGrp="1" noChangeAspect="1" noChangeArrowheads="1"/>
          </p:cNvPicPr>
          <p:nvPr>
            <p:ph idx="1"/>
          </p:nvPr>
        </p:nvPicPr>
        <p:blipFill>
          <a:blip r:embed="rId2" cstate="print"/>
          <a:srcRect/>
          <a:stretch>
            <a:fillRect/>
          </a:stretch>
        </p:blipFill>
        <p:spPr bwMode="auto">
          <a:xfrm>
            <a:off x="2162123" y="1600200"/>
            <a:ext cx="4819754" cy="4525963"/>
          </a:xfrm>
          <a:prstGeom prst="rect">
            <a:avLst/>
          </a:prstGeom>
          <a:noFill/>
        </p:spPr>
      </p:pic>
      <p:sp>
        <p:nvSpPr>
          <p:cNvPr id="5" name="Slide Number Placeholder 4"/>
          <p:cNvSpPr>
            <a:spLocks noGrp="1"/>
          </p:cNvSpPr>
          <p:nvPr>
            <p:ph type="sldNum" sz="quarter" idx="12"/>
          </p:nvPr>
        </p:nvSpPr>
        <p:spPr/>
        <p:txBody>
          <a:bodyPr/>
          <a:lstStyle/>
          <a:p>
            <a:fld id="{C11CC40B-C69B-468C-A8A5-00CC40A934E2}"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cstate="print"/>
          <a:srcRect/>
          <a:stretch>
            <a:fillRect/>
          </a:stretch>
        </p:blipFill>
        <p:spPr bwMode="auto">
          <a:xfrm>
            <a:off x="1923452" y="1600200"/>
            <a:ext cx="5297096" cy="4525963"/>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C11CC40B-C69B-468C-A8A5-00CC40A934E2}"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lvl="0">
              <a:buNone/>
            </a:pPr>
            <a:r>
              <a:rPr lang="en-US" dirty="0" smtClean="0"/>
              <a:t>4. The </a:t>
            </a:r>
            <a:r>
              <a:rPr lang="en-US" dirty="0"/>
              <a:t>diagram drawn above shows the market for unskilled labor in which child workers may get hired, depending upon the circumstances. Currently, there are 10 million adult workers who are available for employment at the equilibrium wage rate of $2.00 per hour and no child worker is in the labor force in this market. (</a:t>
            </a:r>
            <a:r>
              <a:rPr lang="en-US" dirty="0" err="1"/>
              <a:t>i</a:t>
            </a:r>
            <a:r>
              <a:rPr lang="en-US" dirty="0"/>
              <a:t>) If the employers offer a wage rate of $1.50 and no child worker is allowed to work, how large will be the shortage of unskilled labor? (ii) Assume that it is legal to employ a child worker and that the productivity of a child worker is ½ of the productivity of an adult worker. Then, how many child workers would be working at this lower wage rate of $1.50? How much would a child worker earn per hour?</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71500" indent="-571500">
              <a:buAutoNum type="romanLcParenBoth"/>
            </a:pPr>
            <a:r>
              <a:rPr lang="en-US" dirty="0" smtClean="0"/>
              <a:t>Shortage = 24 – 10 = 14 adult workers</a:t>
            </a:r>
          </a:p>
          <a:p>
            <a:pPr marL="571500" indent="-571500">
              <a:buAutoNum type="romanLcParenBoth"/>
            </a:pPr>
            <a:r>
              <a:rPr lang="en-US" dirty="0" smtClean="0"/>
              <a:t>14 x 2 = 28 child workers </a:t>
            </a:r>
          </a:p>
          <a:p>
            <a:pPr marL="571500" indent="-571500">
              <a:buNone/>
            </a:pPr>
            <a:r>
              <a:rPr lang="en-US" dirty="0" smtClean="0"/>
              <a:t> A child worker will earn ½ x $1.50 = $0.75 per hour.</a:t>
            </a:r>
          </a:p>
          <a:p>
            <a:pPr marL="571500" lvl="0" indent="-571500">
              <a:buNone/>
            </a:pPr>
            <a:r>
              <a:rPr lang="en-US" dirty="0" smtClean="0"/>
              <a:t>5. What </a:t>
            </a:r>
            <a:r>
              <a:rPr lang="en-US" dirty="0"/>
              <a:t>are the alternatives to a complete ban on child labor</a:t>
            </a:r>
            <a:r>
              <a:rPr lang="en-US" dirty="0" smtClean="0"/>
              <a:t>?</a:t>
            </a:r>
          </a:p>
          <a:p>
            <a:pPr marL="571500" lvl="0" indent="-571500">
              <a:buNone/>
            </a:pPr>
            <a:endParaRPr lang="en-US" dirty="0"/>
          </a:p>
          <a:p>
            <a:pPr marL="571500" indent="-571500">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Exam</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a:t>5</a:t>
            </a:r>
            <a:r>
              <a:rPr lang="en-US" dirty="0" smtClean="0"/>
              <a:t> questions to choose from a set of 7 questions.</a:t>
            </a:r>
          </a:p>
          <a:p>
            <a:pPr marL="514350" indent="-514350">
              <a:buAutoNum type="arabicPeriod"/>
            </a:pPr>
            <a:r>
              <a:rPr lang="en-US" dirty="0" smtClean="0"/>
              <a:t>This will be a blue book exam, like the midterm exam. </a:t>
            </a:r>
          </a:p>
          <a:p>
            <a:pPr marL="514350" indent="-514350">
              <a:buAutoNum type="arabicPeriod"/>
            </a:pPr>
            <a:r>
              <a:rPr lang="en-US" dirty="0" smtClean="0"/>
              <a:t>Chapters: 7 through 12</a:t>
            </a:r>
          </a:p>
          <a:p>
            <a:pPr marL="514350" indent="-514350">
              <a:buAutoNum type="arabicPeriod"/>
            </a:pPr>
            <a:r>
              <a:rPr lang="en-US" b="1" dirty="0" smtClean="0"/>
              <a:t>Please do not forget to do online evaluation of this course. This is extremely important.</a:t>
            </a:r>
            <a:endParaRPr lang="en-US" b="1"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514350" indent="-514350">
              <a:buFont typeface="Arial" charset="0"/>
              <a:buAutoNum type="arabicPeriod"/>
            </a:pPr>
            <a:r>
              <a:rPr lang="en-US" dirty="0" smtClean="0"/>
              <a:t>Child labor is an expression of poverty. Deal with poverty first--- The World Bank</a:t>
            </a:r>
          </a:p>
          <a:p>
            <a:pPr marL="514350" indent="-514350">
              <a:buFont typeface="Arial" charset="0"/>
              <a:buAutoNum type="arabicPeriod"/>
            </a:pPr>
            <a:r>
              <a:rPr lang="en-US" dirty="0" smtClean="0"/>
              <a:t>Get more children to school--- night schools, cash incentives for parents to send children to school. Probably better than the idea of compulsory education. Some international agencies support this strategy.</a:t>
            </a:r>
          </a:p>
          <a:p>
            <a:pPr marL="514350" indent="-514350">
              <a:buFont typeface="Arial" charset="0"/>
              <a:buAutoNum type="arabicPeriod"/>
            </a:pPr>
            <a:r>
              <a:rPr lang="en-US" dirty="0" smtClean="0"/>
              <a:t>Child labor is inevitable, at least in the short run. Provide support system  (prevent child abuse, illegal child trafficking, prevent economic exploitation of the child)-----UNICEF</a:t>
            </a:r>
          </a:p>
          <a:p>
            <a:pPr marL="514350" indent="-514350">
              <a:buFont typeface="Arial" charset="0"/>
              <a:buAutoNum type="arabicPeriod"/>
            </a:pPr>
            <a:r>
              <a:rPr lang="en-US" dirty="0" smtClean="0"/>
              <a:t>ILO : Favors child labor ban, at least in its most abusive form. </a:t>
            </a:r>
          </a:p>
          <a:p>
            <a:pPr marL="514350" indent="-514350">
              <a:buFont typeface="Arial" charset="0"/>
              <a:buAutoNum type="arabicPeriod"/>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lvl="0">
              <a:buNone/>
            </a:pPr>
            <a:r>
              <a:rPr lang="en-US" dirty="0" smtClean="0"/>
              <a:t>6. What </a:t>
            </a:r>
            <a:r>
              <a:rPr lang="en-US" dirty="0"/>
              <a:t>are the health challenges faced by the developing nations?</a:t>
            </a:r>
          </a:p>
          <a:p>
            <a:pPr marL="609600" indent="-609600">
              <a:buFont typeface="Arial" charset="0"/>
              <a:buAutoNum type="arabicPeriod"/>
            </a:pPr>
            <a:r>
              <a:rPr lang="en-US" dirty="0" smtClean="0"/>
              <a:t>Absolute poverty: classified as a disease according to international classification of diseases: code Z59.5---extreme poverty.</a:t>
            </a:r>
          </a:p>
          <a:p>
            <a:pPr marL="609600" indent="-609600">
              <a:buFont typeface="Arial" charset="0"/>
              <a:buAutoNum type="arabicPeriod"/>
            </a:pPr>
            <a:r>
              <a:rPr lang="en-US" dirty="0" smtClean="0"/>
              <a:t>Malnutrition: It is the root of many diseases. 800 million people suffer from malnutrition and 2 billion people suffer from micronutrient deficiency. </a:t>
            </a:r>
          </a:p>
          <a:p>
            <a:pPr>
              <a:lnSpc>
                <a:spcPct val="90000"/>
              </a:lnSpc>
              <a:buFont typeface="Arial" charset="0"/>
              <a:buNone/>
            </a:pPr>
            <a:r>
              <a:rPr lang="en-US" dirty="0" smtClean="0"/>
              <a:t>3. AIDS: Acquired immunodeficiency syndrome (also HIV: Human immunodeficiency virus)</a:t>
            </a:r>
          </a:p>
          <a:p>
            <a:pPr>
              <a:lnSpc>
                <a:spcPct val="90000"/>
              </a:lnSpc>
              <a:buFont typeface="Arial" charset="0"/>
              <a:buNone/>
            </a:pPr>
            <a:r>
              <a:rPr lang="en-US" dirty="0" smtClean="0"/>
              <a:t>It is now the leading cause of death among working age population in the developing world. Hardest-hit region: Sub-Saharan Africa.</a:t>
            </a:r>
          </a:p>
          <a:p>
            <a:pPr>
              <a:lnSpc>
                <a:spcPct val="90000"/>
              </a:lnSpc>
              <a:buFont typeface="Arial" charset="0"/>
              <a:buNone/>
            </a:pPr>
            <a:r>
              <a:rPr lang="en-US" dirty="0" smtClean="0"/>
              <a:t>4. Malaria: Once in retreat, now a deadly strain has come back, particularly in Africa. Kills over one million each year, 70% of them being under-5. </a:t>
            </a:r>
          </a:p>
          <a:p>
            <a:pPr marL="609600" indent="-609600">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90000"/>
              </a:lnSpc>
              <a:buFont typeface="Arial" charset="0"/>
              <a:buNone/>
            </a:pPr>
            <a:r>
              <a:rPr lang="en-US" dirty="0" smtClean="0"/>
              <a:t>5. Tuberculosis: Claims about 2 million lives each year.</a:t>
            </a:r>
          </a:p>
          <a:p>
            <a:pPr>
              <a:lnSpc>
                <a:spcPct val="90000"/>
              </a:lnSpc>
              <a:buFont typeface="Arial" charset="0"/>
              <a:buNone/>
            </a:pPr>
            <a:r>
              <a:rPr lang="en-US" dirty="0" smtClean="0"/>
              <a:t>6. Acute lower respiratory infections: primarily pneumonia, accounts for 20% of deaths among children under age 5.</a:t>
            </a:r>
          </a:p>
          <a:p>
            <a:pPr>
              <a:lnSpc>
                <a:spcPct val="90000"/>
              </a:lnSpc>
              <a:buFont typeface="Arial" charset="0"/>
              <a:buNone/>
            </a:pPr>
            <a:r>
              <a:rPr lang="en-US" dirty="0" smtClean="0"/>
              <a:t>7. Hepatitis-B: Predicted to kill about one million people.</a:t>
            </a:r>
          </a:p>
          <a:p>
            <a:pPr>
              <a:lnSpc>
                <a:spcPct val="90000"/>
              </a:lnSpc>
              <a:buFont typeface="Arial" charset="0"/>
              <a:buNone/>
            </a:pPr>
            <a:r>
              <a:rPr lang="en-US" dirty="0" smtClean="0"/>
              <a:t>8. Cholera: A come-back story like malaria</a:t>
            </a:r>
          </a:p>
          <a:p>
            <a:pPr>
              <a:lnSpc>
                <a:spcPct val="90000"/>
              </a:lnSpc>
              <a:buFont typeface="Arial" charset="0"/>
              <a:buNone/>
            </a:pPr>
            <a:r>
              <a:rPr lang="en-US" dirty="0" smtClean="0"/>
              <a:t>Other important diseases: Dengue, Leprosy, etc.</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u="sng" dirty="0"/>
              <a:t>Chapter 9 : Agricultural Transformation and Rural Development</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1. Explain </a:t>
            </a:r>
            <a:r>
              <a:rPr lang="en-US" dirty="0"/>
              <a:t>the following terms: subsistence farming, shifting cultivation, </a:t>
            </a:r>
            <a:r>
              <a:rPr lang="en-US" dirty="0" err="1"/>
              <a:t>Latifundios</a:t>
            </a:r>
            <a:r>
              <a:rPr lang="en-US" dirty="0"/>
              <a:t> and </a:t>
            </a:r>
            <a:r>
              <a:rPr lang="en-US" dirty="0" err="1"/>
              <a:t>minifundios</a:t>
            </a:r>
            <a:r>
              <a:rPr lang="en-US" dirty="0"/>
              <a:t>.</a:t>
            </a:r>
          </a:p>
          <a:p>
            <a:pPr>
              <a:buNone/>
              <a:defRPr/>
            </a:pPr>
            <a:r>
              <a:rPr lang="en-US" dirty="0"/>
              <a:t>Subsistence Farming: Farming in which crop production and other activities are conducted mainly for personal consumption. The traditional farming techniques leads to low land productivity.</a:t>
            </a:r>
          </a:p>
          <a:p>
            <a:pPr>
              <a:buNone/>
              <a:defRPr/>
            </a:pPr>
            <a:r>
              <a:rPr lang="en-US" dirty="0"/>
              <a:t>Shifting Cultivation: Tilling land until it has been exhausted of fertility and then moving to a new parcel of land, leaving the former land to regain fertility until it can be cultivated again. </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buNone/>
              <a:defRPr/>
            </a:pPr>
            <a:r>
              <a:rPr lang="en-US" u="sng" dirty="0" err="1"/>
              <a:t>Latifundios</a:t>
            </a:r>
            <a:r>
              <a:rPr lang="en-US" u="sng" dirty="0"/>
              <a:t>:</a:t>
            </a:r>
            <a:r>
              <a:rPr lang="en-US" dirty="0"/>
              <a:t> Very large land holding capable of employing at least 12 workers and up to 1000 workers. The owners are often more concerned with power and prestige, rather than land productivity. High transaction cost (cost of supervising labor in such large land areas)</a:t>
            </a:r>
          </a:p>
          <a:p>
            <a:pPr>
              <a:buNone/>
              <a:defRPr/>
            </a:pPr>
            <a:r>
              <a:rPr lang="en-US" u="sng" dirty="0" err="1"/>
              <a:t>Minifundios</a:t>
            </a:r>
            <a:r>
              <a:rPr lang="en-US" u="sng" dirty="0"/>
              <a:t>:</a:t>
            </a:r>
            <a:r>
              <a:rPr lang="en-US" dirty="0"/>
              <a:t> The smallest farms, not even large enough to provide employment for a single family.</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1. How </a:t>
            </a:r>
            <a:r>
              <a:rPr lang="en-US" dirty="0"/>
              <a:t>would you define ‘land </a:t>
            </a:r>
            <a:r>
              <a:rPr lang="en-US" dirty="0" err="1"/>
              <a:t>Gini</a:t>
            </a:r>
            <a:r>
              <a:rPr lang="en-US" dirty="0"/>
              <a:t>’? Explain why land </a:t>
            </a:r>
            <a:r>
              <a:rPr lang="en-US" dirty="0" err="1"/>
              <a:t>Gini</a:t>
            </a:r>
            <a:r>
              <a:rPr lang="en-US" dirty="0"/>
              <a:t> is so much higher in Latin America, compared to Asia.</a:t>
            </a:r>
          </a:p>
          <a:p>
            <a:pPr>
              <a:buNone/>
            </a:pPr>
            <a:endParaRPr lang="en-US" dirty="0"/>
          </a:p>
        </p:txBody>
      </p:sp>
      <p:sp>
        <p:nvSpPr>
          <p:cNvPr id="5" name="Slide Number Placeholder 4"/>
          <p:cNvSpPr>
            <a:spLocks noGrp="1"/>
          </p:cNvSpPr>
          <p:nvPr>
            <p:ph type="sldNum" sz="quarter" idx="12"/>
          </p:nvPr>
        </p:nvSpPr>
        <p:spPr/>
        <p:txBody>
          <a:bodyPr/>
          <a:lstStyle/>
          <a:p>
            <a:fld id="{C11CC40B-C69B-468C-A8A5-00CC40A934E2}"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Grp="1" noChangeAspect="1" noChangeArrowheads="1"/>
          </p:cNvPicPr>
          <p:nvPr>
            <p:ph idx="1"/>
          </p:nvPr>
        </p:nvPicPr>
        <p:blipFill>
          <a:blip r:embed="rId2" cstate="print"/>
          <a:srcRect/>
          <a:stretch>
            <a:fillRect/>
          </a:stretch>
        </p:blipFill>
        <p:spPr>
          <a:xfrm>
            <a:off x="1864775" y="1600200"/>
            <a:ext cx="5414449" cy="4525963"/>
          </a:xfrm>
          <a:noFill/>
        </p:spPr>
      </p:pic>
      <p:sp>
        <p:nvSpPr>
          <p:cNvPr id="5" name="Slide Number Placeholder 4"/>
          <p:cNvSpPr>
            <a:spLocks noGrp="1"/>
          </p:cNvSpPr>
          <p:nvPr>
            <p:ph type="sldNum" sz="quarter" idx="12"/>
          </p:nvPr>
        </p:nvSpPr>
        <p:spPr/>
        <p:txBody>
          <a:bodyPr/>
          <a:lstStyle/>
          <a:p>
            <a:fld id="{C11CC40B-C69B-468C-A8A5-00CC40A934E2}"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Land </a:t>
            </a:r>
            <a:r>
              <a:rPr lang="en-US" dirty="0" err="1" smtClean="0"/>
              <a:t>Gini</a:t>
            </a:r>
            <a:r>
              <a:rPr lang="en-US" dirty="0" smtClean="0"/>
              <a:t> coefficient is measured by ½ the area enclosed by the diagonal and the </a:t>
            </a:r>
            <a:r>
              <a:rPr lang="en-US" dirty="0" err="1" smtClean="0"/>
              <a:t>lorenz</a:t>
            </a:r>
            <a:r>
              <a:rPr lang="en-US" dirty="0" smtClean="0"/>
              <a:t> curve.</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359230E3-D0F9-44E1-BDD1-3488D4F13EAF}" type="slidenum">
              <a:rPr lang="en-US"/>
              <a:pPr>
                <a:defRPr/>
              </a:pPr>
              <a:t>28</a:t>
            </a:fld>
            <a:endParaRPr lang="en-US"/>
          </a:p>
        </p:txBody>
      </p:sp>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Land Distribution: Asia and Latin America</a:t>
            </a:r>
            <a:endParaRPr lang="en-US" dirty="0"/>
          </a:p>
        </p:txBody>
      </p:sp>
      <p:graphicFrame>
        <p:nvGraphicFramePr>
          <p:cNvPr id="4" name="Content Placeholder 3"/>
          <p:cNvGraphicFramePr>
            <a:graphicFrameLocks noGrp="1"/>
          </p:cNvGraphicFramePr>
          <p:nvPr>
            <p:ph idx="1"/>
          </p:nvPr>
        </p:nvGraphicFramePr>
        <p:xfrm>
          <a:off x="457200" y="1600200"/>
          <a:ext cx="8229600" cy="50901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a:endParaRPr lang="en-US" dirty="0"/>
                    </a:p>
                  </a:txBody>
                  <a:tcPr/>
                </a:tc>
                <a:tc>
                  <a:txBody>
                    <a:bodyPr/>
                    <a:lstStyle/>
                    <a:p>
                      <a:pPr algn="ctr"/>
                      <a:r>
                        <a:rPr lang="en-US" dirty="0" smtClean="0"/>
                        <a:t>Average Farm Size (hectares)</a:t>
                      </a:r>
                      <a:endParaRPr lang="en-US" dirty="0"/>
                    </a:p>
                  </a:txBody>
                  <a:tcPr/>
                </a:tc>
                <a:tc>
                  <a:txBody>
                    <a:bodyPr/>
                    <a:lstStyle/>
                    <a:p>
                      <a:pPr algn="ctr"/>
                      <a:r>
                        <a:rPr lang="en-US" dirty="0" err="1" smtClean="0"/>
                        <a:t>Gini</a:t>
                      </a:r>
                      <a:r>
                        <a:rPr lang="en-US" dirty="0" smtClean="0"/>
                        <a:t> coefficient</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Bangladesh</a:t>
                      </a:r>
                    </a:p>
                  </a:txBody>
                  <a:tcPr/>
                </a:tc>
                <a:tc>
                  <a:txBody>
                    <a:bodyPr/>
                    <a:lstStyle/>
                    <a:p>
                      <a:pPr algn="ctr"/>
                      <a:r>
                        <a:rPr lang="en-US" dirty="0" smtClean="0"/>
                        <a:t>1.6</a:t>
                      </a:r>
                      <a:endParaRPr lang="en-US" dirty="0"/>
                    </a:p>
                  </a:txBody>
                  <a:tcPr/>
                </a:tc>
                <a:tc>
                  <a:txBody>
                    <a:bodyPr/>
                    <a:lstStyle/>
                    <a:p>
                      <a:pPr algn="ctr"/>
                      <a:r>
                        <a:rPr lang="en-US" dirty="0" smtClean="0"/>
                        <a:t>0.42</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India</a:t>
                      </a:r>
                    </a:p>
                  </a:txBody>
                  <a:tcPr/>
                </a:tc>
                <a:tc>
                  <a:txBody>
                    <a:bodyPr/>
                    <a:lstStyle/>
                    <a:p>
                      <a:pPr algn="ctr"/>
                      <a:r>
                        <a:rPr lang="en-US" dirty="0" smtClean="0"/>
                        <a:t>2.3</a:t>
                      </a:r>
                      <a:endParaRPr lang="en-US" dirty="0"/>
                    </a:p>
                  </a:txBody>
                  <a:tcPr/>
                </a:tc>
                <a:tc>
                  <a:txBody>
                    <a:bodyPr/>
                    <a:lstStyle/>
                    <a:p>
                      <a:pPr algn="ctr"/>
                      <a:r>
                        <a:rPr lang="en-US" dirty="0" smtClean="0"/>
                        <a:t>0.62</a:t>
                      </a:r>
                      <a:endParaRPr lang="en-US" dirty="0"/>
                    </a:p>
                  </a:txBody>
                  <a:tcPr/>
                </a:tc>
              </a:tr>
              <a:tr h="370840">
                <a:tc>
                  <a:txBody>
                    <a:bodyPr/>
                    <a:lstStyle/>
                    <a:p>
                      <a:pPr algn="ctr"/>
                      <a:r>
                        <a:rPr lang="en-US" dirty="0" smtClean="0"/>
                        <a:t>Indonesia</a:t>
                      </a:r>
                      <a:endParaRPr lang="en-US" dirty="0"/>
                    </a:p>
                  </a:txBody>
                  <a:tcPr/>
                </a:tc>
                <a:tc>
                  <a:txBody>
                    <a:bodyPr/>
                    <a:lstStyle/>
                    <a:p>
                      <a:pPr algn="ctr"/>
                      <a:r>
                        <a:rPr lang="en-US" dirty="0" smtClean="0"/>
                        <a:t>1.1</a:t>
                      </a:r>
                      <a:endParaRPr lang="en-US" dirty="0"/>
                    </a:p>
                  </a:txBody>
                  <a:tcPr/>
                </a:tc>
                <a:tc>
                  <a:txBody>
                    <a:bodyPr/>
                    <a:lstStyle/>
                    <a:p>
                      <a:pPr algn="ctr"/>
                      <a:r>
                        <a:rPr lang="en-US" dirty="0" smtClean="0"/>
                        <a:t>0.56</a:t>
                      </a:r>
                      <a:endParaRPr lang="en-US" dirty="0"/>
                    </a:p>
                  </a:txBody>
                  <a:tcPr/>
                </a:tc>
              </a:tr>
              <a:tr h="370840">
                <a:tc>
                  <a:txBody>
                    <a:bodyPr/>
                    <a:lstStyle/>
                    <a:p>
                      <a:pPr algn="ctr"/>
                      <a:r>
                        <a:rPr lang="en-US" dirty="0" smtClean="0"/>
                        <a:t>Nepal</a:t>
                      </a:r>
                      <a:endParaRPr lang="en-US" dirty="0"/>
                    </a:p>
                  </a:txBody>
                  <a:tcPr/>
                </a:tc>
                <a:tc>
                  <a:txBody>
                    <a:bodyPr/>
                    <a:lstStyle/>
                    <a:p>
                      <a:pPr algn="ctr"/>
                      <a:r>
                        <a:rPr lang="en-US" dirty="0" smtClean="0"/>
                        <a:t>1.0</a:t>
                      </a:r>
                      <a:endParaRPr lang="en-US" dirty="0"/>
                    </a:p>
                  </a:txBody>
                  <a:tcPr/>
                </a:tc>
                <a:tc>
                  <a:txBody>
                    <a:bodyPr/>
                    <a:lstStyle/>
                    <a:p>
                      <a:pPr algn="ctr"/>
                      <a:r>
                        <a:rPr lang="en-US" dirty="0" smtClean="0"/>
                        <a:t>0.56</a:t>
                      </a:r>
                      <a:endParaRPr lang="en-US" dirty="0"/>
                    </a:p>
                  </a:txBody>
                  <a:tcPr/>
                </a:tc>
              </a:tr>
              <a:tr h="370840">
                <a:tc>
                  <a:txBody>
                    <a:bodyPr/>
                    <a:lstStyle/>
                    <a:p>
                      <a:pPr algn="ctr"/>
                      <a:r>
                        <a:rPr lang="en-US" dirty="0" smtClean="0"/>
                        <a:t>Philippines</a:t>
                      </a:r>
                      <a:endParaRPr lang="en-US" dirty="0"/>
                    </a:p>
                  </a:txBody>
                  <a:tcPr/>
                </a:tc>
                <a:tc>
                  <a:txBody>
                    <a:bodyPr/>
                    <a:lstStyle/>
                    <a:p>
                      <a:pPr algn="ctr"/>
                      <a:r>
                        <a:rPr lang="en-US" dirty="0" smtClean="0"/>
                        <a:t>3.6</a:t>
                      </a:r>
                      <a:endParaRPr lang="en-US" dirty="0"/>
                    </a:p>
                  </a:txBody>
                  <a:tcPr/>
                </a:tc>
                <a:tc>
                  <a:txBody>
                    <a:bodyPr/>
                    <a:lstStyle/>
                    <a:p>
                      <a:pPr algn="ctr"/>
                      <a:r>
                        <a:rPr lang="en-US" dirty="0" smtClean="0"/>
                        <a:t>0.51</a:t>
                      </a:r>
                      <a:endParaRPr lang="en-US" dirty="0"/>
                    </a:p>
                  </a:txBody>
                  <a:tcPr/>
                </a:tc>
              </a:tr>
              <a:tr h="370840">
                <a:tc>
                  <a:txBody>
                    <a:bodyPr/>
                    <a:lstStyle/>
                    <a:p>
                      <a:pPr algn="ctr"/>
                      <a:r>
                        <a:rPr lang="en-US" dirty="0" smtClean="0"/>
                        <a:t>Thailand</a:t>
                      </a:r>
                      <a:endParaRPr lang="en-US" dirty="0"/>
                    </a:p>
                  </a:txBody>
                  <a:tcPr/>
                </a:tc>
                <a:tc>
                  <a:txBody>
                    <a:bodyPr/>
                    <a:lstStyle/>
                    <a:p>
                      <a:pPr algn="ctr"/>
                      <a:r>
                        <a:rPr lang="en-US" dirty="0" smtClean="0"/>
                        <a:t>3.7</a:t>
                      </a:r>
                      <a:endParaRPr lang="en-US" dirty="0"/>
                    </a:p>
                  </a:txBody>
                  <a:tcPr/>
                </a:tc>
                <a:tc>
                  <a:txBody>
                    <a:bodyPr/>
                    <a:lstStyle/>
                    <a:p>
                      <a:pPr algn="ctr"/>
                      <a:r>
                        <a:rPr lang="en-US" dirty="0" smtClean="0"/>
                        <a:t>0.45</a:t>
                      </a:r>
                      <a:endParaRPr lang="en-US" dirty="0"/>
                    </a:p>
                  </a:txBody>
                  <a:tcPr/>
                </a:tc>
              </a:tr>
              <a:tr h="370840">
                <a:tc>
                  <a:txBody>
                    <a:bodyPr/>
                    <a:lstStyle/>
                    <a:p>
                      <a:pPr algn="ctr"/>
                      <a:r>
                        <a:rPr lang="en-US" dirty="0" smtClean="0"/>
                        <a:t>Brazil</a:t>
                      </a:r>
                      <a:endParaRPr lang="en-US" dirty="0"/>
                    </a:p>
                  </a:txBody>
                  <a:tcPr/>
                </a:tc>
                <a:tc>
                  <a:txBody>
                    <a:bodyPr/>
                    <a:lstStyle/>
                    <a:p>
                      <a:pPr algn="ctr"/>
                      <a:r>
                        <a:rPr lang="en-US" dirty="0" smtClean="0"/>
                        <a:t>59.7</a:t>
                      </a:r>
                      <a:endParaRPr lang="en-US" dirty="0"/>
                    </a:p>
                  </a:txBody>
                  <a:tcPr/>
                </a:tc>
                <a:tc>
                  <a:txBody>
                    <a:bodyPr/>
                    <a:lstStyle/>
                    <a:p>
                      <a:pPr algn="ctr"/>
                      <a:r>
                        <a:rPr lang="en-US" dirty="0" smtClean="0"/>
                        <a:t>0.84</a:t>
                      </a:r>
                      <a:endParaRPr lang="en-US" dirty="0"/>
                    </a:p>
                  </a:txBody>
                  <a:tcPr/>
                </a:tc>
              </a:tr>
              <a:tr h="370840">
                <a:tc>
                  <a:txBody>
                    <a:bodyPr/>
                    <a:lstStyle/>
                    <a:p>
                      <a:pPr algn="ctr"/>
                      <a:r>
                        <a:rPr lang="en-US" dirty="0" smtClean="0"/>
                        <a:t>Costa Rica</a:t>
                      </a:r>
                      <a:endParaRPr lang="en-US" dirty="0"/>
                    </a:p>
                  </a:txBody>
                  <a:tcPr/>
                </a:tc>
                <a:tc>
                  <a:txBody>
                    <a:bodyPr/>
                    <a:lstStyle/>
                    <a:p>
                      <a:pPr algn="ctr"/>
                      <a:r>
                        <a:rPr lang="en-US" dirty="0" smtClean="0"/>
                        <a:t>38.1</a:t>
                      </a:r>
                      <a:endParaRPr lang="en-US" dirty="0"/>
                    </a:p>
                  </a:txBody>
                  <a:tcPr/>
                </a:tc>
                <a:tc>
                  <a:txBody>
                    <a:bodyPr/>
                    <a:lstStyle/>
                    <a:p>
                      <a:pPr algn="ctr"/>
                      <a:r>
                        <a:rPr lang="en-US" dirty="0" smtClean="0"/>
                        <a:t>0.82</a:t>
                      </a:r>
                      <a:endParaRPr lang="en-US" dirty="0"/>
                    </a:p>
                  </a:txBody>
                  <a:tcPr/>
                </a:tc>
              </a:tr>
              <a:tr h="370840">
                <a:tc>
                  <a:txBody>
                    <a:bodyPr/>
                    <a:lstStyle/>
                    <a:p>
                      <a:pPr algn="ctr"/>
                      <a:r>
                        <a:rPr lang="en-US" dirty="0" smtClean="0"/>
                        <a:t>Colombia</a:t>
                      </a:r>
                      <a:endParaRPr lang="en-US" dirty="0"/>
                    </a:p>
                  </a:txBody>
                  <a:tcPr/>
                </a:tc>
                <a:tc>
                  <a:txBody>
                    <a:bodyPr/>
                    <a:lstStyle/>
                    <a:p>
                      <a:pPr algn="ctr"/>
                      <a:r>
                        <a:rPr lang="en-US" dirty="0" smtClean="0"/>
                        <a:t>26.3</a:t>
                      </a:r>
                      <a:endParaRPr lang="en-US" dirty="0"/>
                    </a:p>
                  </a:txBody>
                  <a:tcPr/>
                </a:tc>
                <a:tc>
                  <a:txBody>
                    <a:bodyPr/>
                    <a:lstStyle/>
                    <a:p>
                      <a:pPr algn="ctr"/>
                      <a:r>
                        <a:rPr lang="en-US" dirty="0" smtClean="0"/>
                        <a:t>0.86</a:t>
                      </a:r>
                      <a:endParaRPr lang="en-US" dirty="0"/>
                    </a:p>
                  </a:txBody>
                  <a:tcPr/>
                </a:tc>
              </a:tr>
              <a:tr h="370840">
                <a:tc>
                  <a:txBody>
                    <a:bodyPr/>
                    <a:lstStyle/>
                    <a:p>
                      <a:pPr algn="ctr"/>
                      <a:r>
                        <a:rPr lang="en-US" dirty="0" smtClean="0"/>
                        <a:t>Peru</a:t>
                      </a:r>
                      <a:endParaRPr lang="en-US" dirty="0"/>
                    </a:p>
                  </a:txBody>
                  <a:tcPr/>
                </a:tc>
                <a:tc>
                  <a:txBody>
                    <a:bodyPr/>
                    <a:lstStyle/>
                    <a:p>
                      <a:pPr algn="ctr"/>
                      <a:r>
                        <a:rPr lang="en-US" dirty="0" smtClean="0"/>
                        <a:t>16.9</a:t>
                      </a:r>
                      <a:endParaRPr lang="en-US" dirty="0"/>
                    </a:p>
                  </a:txBody>
                  <a:tcPr/>
                </a:tc>
                <a:tc>
                  <a:txBody>
                    <a:bodyPr/>
                    <a:lstStyle/>
                    <a:p>
                      <a:pPr algn="ctr"/>
                      <a:r>
                        <a:rPr lang="en-US" dirty="0" smtClean="0"/>
                        <a:t>0.91</a:t>
                      </a:r>
                      <a:endParaRPr lang="en-US" dirty="0"/>
                    </a:p>
                  </a:txBody>
                  <a:tcPr/>
                </a:tc>
              </a:tr>
              <a:tr h="370840">
                <a:tc>
                  <a:txBody>
                    <a:bodyPr/>
                    <a:lstStyle/>
                    <a:p>
                      <a:pPr algn="ctr"/>
                      <a:r>
                        <a:rPr lang="en-US" dirty="0" smtClean="0"/>
                        <a:t>Uruguay</a:t>
                      </a:r>
                      <a:endParaRPr lang="en-US" dirty="0"/>
                    </a:p>
                  </a:txBody>
                  <a:tcPr/>
                </a:tc>
                <a:tc>
                  <a:txBody>
                    <a:bodyPr/>
                    <a:lstStyle/>
                    <a:p>
                      <a:pPr algn="ctr"/>
                      <a:r>
                        <a:rPr lang="en-US" dirty="0" smtClean="0"/>
                        <a:t>214.1</a:t>
                      </a:r>
                      <a:endParaRPr lang="en-US" dirty="0"/>
                    </a:p>
                  </a:txBody>
                  <a:tcPr/>
                </a:tc>
                <a:tc>
                  <a:txBody>
                    <a:bodyPr/>
                    <a:lstStyle/>
                    <a:p>
                      <a:pPr algn="ctr"/>
                      <a:r>
                        <a:rPr lang="en-US" dirty="0" smtClean="0"/>
                        <a:t>0.82</a:t>
                      </a:r>
                      <a:endParaRPr lang="en-US" dirty="0"/>
                    </a:p>
                  </a:txBody>
                  <a:tcPr/>
                </a:tc>
              </a:tr>
              <a:tr h="370840">
                <a:tc>
                  <a:txBody>
                    <a:bodyPr/>
                    <a:lstStyle/>
                    <a:p>
                      <a:pPr algn="ctr"/>
                      <a:r>
                        <a:rPr lang="en-US" dirty="0" smtClean="0"/>
                        <a:t>Venezuela</a:t>
                      </a:r>
                      <a:endParaRPr lang="en-US" dirty="0"/>
                    </a:p>
                  </a:txBody>
                  <a:tcPr/>
                </a:tc>
                <a:tc>
                  <a:txBody>
                    <a:bodyPr/>
                    <a:lstStyle/>
                    <a:p>
                      <a:pPr algn="ctr"/>
                      <a:r>
                        <a:rPr lang="en-US" dirty="0" smtClean="0"/>
                        <a:t>91.1</a:t>
                      </a:r>
                      <a:endParaRPr lang="en-US" dirty="0"/>
                    </a:p>
                  </a:txBody>
                  <a:tcPr/>
                </a:tc>
                <a:tc>
                  <a:txBody>
                    <a:bodyPr/>
                    <a:lstStyle/>
                    <a:p>
                      <a:pPr algn="ctr"/>
                      <a:r>
                        <a:rPr lang="en-US" dirty="0" smtClean="0"/>
                        <a:t>0.91</a:t>
                      </a:r>
                      <a:endParaRPr lang="en-US"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A large part of Latin America has the system of </a:t>
            </a:r>
            <a:r>
              <a:rPr lang="en-US" dirty="0" err="1" smtClean="0"/>
              <a:t>Latifundios</a:t>
            </a:r>
            <a:r>
              <a:rPr lang="en-US" dirty="0" smtClean="0"/>
              <a:t>, resulting in large landholding among a few rich farmers. In Asia, subdivision and fragmentation of land has been the result of rapid population growth and land acquisition by village money lenders. The colonial system of large landlords, who collected taxes on behalf of the colonial rulers, was abandoned in the post colonial period.</a:t>
            </a: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u="sng" dirty="0"/>
              <a:t>Chapter 7: Urbanization and Urban-Rural Migration</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0">
              <a:buNone/>
            </a:pPr>
            <a:r>
              <a:rPr lang="en-US" dirty="0" smtClean="0"/>
              <a:t>1. Define </a:t>
            </a:r>
            <a:r>
              <a:rPr lang="en-US" dirty="0"/>
              <a:t>agglomeration and its effects on  cities and towns.</a:t>
            </a:r>
          </a:p>
          <a:p>
            <a:pPr>
              <a:lnSpc>
                <a:spcPct val="90000"/>
              </a:lnSpc>
            </a:pPr>
            <a:r>
              <a:rPr lang="en-US" b="1" u="sng" dirty="0" smtClean="0"/>
              <a:t>Agglomeration</a:t>
            </a:r>
            <a:r>
              <a:rPr lang="en-US" dirty="0" smtClean="0"/>
              <a:t> = concentration of population, labor, industries and markets in an urban area (city or town)</a:t>
            </a:r>
          </a:p>
          <a:p>
            <a:pPr>
              <a:lnSpc>
                <a:spcPct val="90000"/>
              </a:lnSpc>
            </a:pPr>
            <a:r>
              <a:rPr lang="en-US" b="1" u="sng" dirty="0" smtClean="0"/>
              <a:t>Effects</a:t>
            </a:r>
            <a:r>
              <a:rPr lang="en-US" dirty="0" smtClean="0"/>
              <a:t>: Overcrowding, traffic congestions, increased travel time, higher rents, higher cost of living, growth of slums, pollution etc.</a:t>
            </a:r>
          </a:p>
          <a:p>
            <a:pPr>
              <a:lnSpc>
                <a:spcPct val="90000"/>
              </a:lnSpc>
            </a:pPr>
            <a:r>
              <a:rPr lang="en-US" dirty="0" smtClean="0"/>
              <a:t> </a:t>
            </a: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3. Currently </a:t>
            </a:r>
            <a:r>
              <a:rPr lang="en-US" dirty="0"/>
              <a:t>agriculture performs a supporting role for the rest of the economy in developing countries. Mention any two of these supporting roles.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514350" indent="-514350">
              <a:buFont typeface="Arial" pitchFamily="34" charset="0"/>
              <a:buAutoNum type="arabicPeriod"/>
              <a:defRPr/>
            </a:pPr>
            <a:r>
              <a:rPr lang="en-US" dirty="0"/>
              <a:t>Product contribution: To provide inputs for the industry, like raw cotton for textiles, food for food processing.</a:t>
            </a:r>
          </a:p>
          <a:p>
            <a:pPr marL="514350" indent="-514350">
              <a:buFont typeface="Arial" pitchFamily="34" charset="0"/>
              <a:buAutoNum type="arabicPeriod"/>
              <a:defRPr/>
            </a:pPr>
            <a:r>
              <a:rPr lang="en-US" dirty="0"/>
              <a:t>Foreign exchange contribution: agricultural export revenues used to import capital goods for the industry.</a:t>
            </a:r>
          </a:p>
          <a:p>
            <a:pPr marL="514350" indent="-514350">
              <a:buFont typeface="Arial" pitchFamily="34" charset="0"/>
              <a:buAutoNum type="arabicPeriod"/>
              <a:defRPr/>
            </a:pPr>
            <a:r>
              <a:rPr lang="en-US" dirty="0"/>
              <a:t>Product market contribution: rising rural incomes generate additional demand for manufactured goods.</a:t>
            </a:r>
          </a:p>
          <a:p>
            <a:pPr marL="514350" indent="-514350">
              <a:buFont typeface="Arial" pitchFamily="34" charset="0"/>
              <a:buAutoNum type="arabicPeriod"/>
              <a:defRPr/>
            </a:pPr>
            <a:r>
              <a:rPr lang="en-US" dirty="0"/>
              <a:t> Factor market contribution: Surplus labor moves out of agriculture and gets absorbed in industrial occupation. When surplus labor is exhausted, some part of agriculture may be run on profit motive and farm profit may get invested in industry (Lewis Model).</a:t>
            </a:r>
          </a:p>
          <a:p>
            <a:pPr marL="514350" indent="-514350">
              <a:buFont typeface="Arial" pitchFamily="34" charset="0"/>
              <a:buAutoNum type="arabicPeriod"/>
              <a:defRPr/>
            </a:pPr>
            <a:r>
              <a:rPr lang="en-US" dirty="0"/>
              <a:t>The effect of all this process is a decline in the relative importance of agriculture.----considered as an indicator of development.</a:t>
            </a:r>
          </a:p>
          <a:p>
            <a:pPr marL="514350" indent="-514350">
              <a:buFont typeface="Arial" pitchFamily="34" charset="0"/>
              <a:buAutoNum type="arabicPeriod"/>
              <a:defRPr/>
            </a:pPr>
            <a:r>
              <a:rPr lang="en-US" b="1" u="sng" dirty="0"/>
              <a:t>Current view</a:t>
            </a:r>
            <a:r>
              <a:rPr lang="en-US" dirty="0"/>
              <a:t>: agriculture should a more active role, rather than a supportive or passive role. Without an integrated rural development, industrial growth causes severe imbalances in the economy and the society.</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a:t>4</a:t>
            </a:r>
            <a:r>
              <a:rPr lang="en-US" dirty="0" smtClean="0"/>
              <a:t>. Distinguish </a:t>
            </a:r>
            <a:r>
              <a:rPr lang="en-US" dirty="0"/>
              <a:t>between a tenant farmer and a sharecropper. Whose exposure to risk is greater and why</a:t>
            </a:r>
            <a:r>
              <a:rPr lang="en-US" dirty="0" smtClean="0"/>
              <a:t>?</a:t>
            </a:r>
          </a:p>
          <a:p>
            <a:pPr marL="609600" indent="-609600">
              <a:lnSpc>
                <a:spcPct val="90000"/>
              </a:lnSpc>
              <a:buNone/>
            </a:pPr>
            <a:r>
              <a:rPr lang="en-US" b="1" dirty="0" smtClean="0"/>
              <a:t>Fixed Rent Tenancy</a:t>
            </a:r>
            <a:r>
              <a:rPr lang="en-US" dirty="0" smtClean="0"/>
              <a:t>: The farmer does not own land, gets a piece of land from a big landowner and pays a fixed rent. The farmer is exposed to risk, the big landowner has no risk.</a:t>
            </a:r>
          </a:p>
          <a:p>
            <a:pPr marL="609600" indent="-609600">
              <a:lnSpc>
                <a:spcPct val="90000"/>
              </a:lnSpc>
              <a:buNone/>
            </a:pPr>
            <a:r>
              <a:rPr lang="en-US" b="1" dirty="0" smtClean="0"/>
              <a:t>A sharecropper</a:t>
            </a:r>
            <a:r>
              <a:rPr lang="en-US" dirty="0" smtClean="0"/>
              <a:t> does not own land, gets a piece of land from a big landowner in exchange for a share of crop produced that must be given to the big landowner. The share is contractually determined. This results in risk-sharing.</a:t>
            </a:r>
          </a:p>
          <a:p>
            <a:pPr>
              <a:buNone/>
            </a:pPr>
            <a:endParaRPr lang="en-US" dirty="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None/>
            </a:pPr>
            <a:r>
              <a:rPr lang="en-US" dirty="0" smtClean="0"/>
              <a:t>5. </a:t>
            </a:r>
            <a:r>
              <a:rPr lang="en-US" dirty="0"/>
              <a:t>Briefly discuss any two major sources of risk in agricultural occupation. </a:t>
            </a:r>
          </a:p>
          <a:p>
            <a:r>
              <a:rPr lang="en-US" b="1" dirty="0" smtClean="0"/>
              <a:t>Price uncertainty</a:t>
            </a:r>
            <a:r>
              <a:rPr lang="en-US" dirty="0" smtClean="0"/>
              <a:t>: The farmers face a </a:t>
            </a:r>
            <a:r>
              <a:rPr lang="en-US" b="1" u="sng" dirty="0" smtClean="0"/>
              <a:t>price band</a:t>
            </a:r>
            <a:r>
              <a:rPr lang="en-US" dirty="0" smtClean="0"/>
              <a:t> rather than a single market price for the product. This makes subsistence agriculture extremely risky. If the family is close to poverty line, low prices may cause starvation.</a:t>
            </a:r>
          </a:p>
          <a:p>
            <a:r>
              <a:rPr lang="en-US" dirty="0" smtClean="0"/>
              <a:t>In addition to the price uncertainty, there is weather uncertainty and technological uncertainty</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cstate="print"/>
          <a:srcRect/>
          <a:stretch>
            <a:fillRect/>
          </a:stretch>
        </p:blipFill>
        <p:spPr bwMode="auto">
          <a:xfrm>
            <a:off x="2624137" y="2396331"/>
            <a:ext cx="3895725" cy="29337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C11CC40B-C69B-468C-A8A5-00CC40A934E2}"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None/>
            </a:pPr>
            <a:r>
              <a:rPr lang="en-US" dirty="0" smtClean="0"/>
              <a:t>7. A </a:t>
            </a:r>
            <a:r>
              <a:rPr lang="en-US" dirty="0"/>
              <a:t>tenant farmer (paying the landlord a fixed rent) or a sharecropper can make $2 per hour in non-farm rural jobs. The graph, drawn above, shows the market value of the marginal product of labor, if they decide to work on the farmland. How many hours will each put in per week? </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None/>
            </a:pPr>
            <a:r>
              <a:rPr lang="en-US" dirty="0" smtClean="0"/>
              <a:t>The tenant farmer will work 60 hours per week and the sharecropper will work 30 hours per week.</a:t>
            </a:r>
          </a:p>
          <a:p>
            <a:pPr lvl="0">
              <a:buNone/>
            </a:pPr>
            <a:r>
              <a:rPr lang="en-US" dirty="0" smtClean="0"/>
              <a:t>8. Sharecropping </a:t>
            </a:r>
            <a:r>
              <a:rPr lang="en-US" dirty="0"/>
              <a:t>is an inefficient agrarian system. Do you agree with this view? Discuss</a:t>
            </a:r>
            <a:r>
              <a:rPr lang="en-US" dirty="0" smtClean="0"/>
              <a:t>.</a:t>
            </a:r>
          </a:p>
          <a:p>
            <a:pPr lvl="0">
              <a:buNone/>
            </a:pPr>
            <a:r>
              <a:rPr lang="en-US" dirty="0" smtClean="0"/>
              <a:t>In view of the previous question, sharecropping seems apparently inefficient. But competition among sharecroppers may reduce inefficiency. Also, sharecropping results in risk-sharing and this may make the sharecropping outcome socially efficient.</a:t>
            </a:r>
            <a:endParaRPr lang="en-US" dirty="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buNone/>
            </a:pPr>
            <a:r>
              <a:rPr lang="en-US" dirty="0" smtClean="0"/>
              <a:t>9. Would </a:t>
            </a:r>
            <a:r>
              <a:rPr lang="en-US" dirty="0"/>
              <a:t>you advocate large scale farming as a solution of low agricultural productivity in developing countries?</a:t>
            </a:r>
          </a:p>
          <a:p>
            <a:pPr marL="609600" indent="-609600">
              <a:lnSpc>
                <a:spcPct val="90000"/>
              </a:lnSpc>
              <a:buNone/>
            </a:pPr>
            <a:r>
              <a:rPr lang="en-US" dirty="0" smtClean="0"/>
              <a:t>New agricultural technology and innovations can improve productivity and raise output. Large scale farming, using labor saving machinery can dramatically increase yield.</a:t>
            </a:r>
          </a:p>
          <a:p>
            <a:pPr marL="609600" indent="-609600">
              <a:lnSpc>
                <a:spcPct val="90000"/>
              </a:lnSpc>
              <a:buNone/>
            </a:pPr>
            <a:r>
              <a:rPr lang="en-US" b="1" dirty="0" smtClean="0"/>
              <a:t>Problems</a:t>
            </a:r>
            <a:r>
              <a:rPr lang="en-US" dirty="0" smtClean="0"/>
              <a:t>: Large scale farming would cause unemployment of farm workers and raise poverty.</a:t>
            </a:r>
          </a:p>
          <a:p>
            <a:pPr marL="609600" indent="-609600">
              <a:lnSpc>
                <a:spcPct val="90000"/>
              </a:lnSpc>
              <a:buNone/>
            </a:pPr>
            <a:r>
              <a:rPr lang="en-US" dirty="0" smtClean="0"/>
              <a:t>Biological innovations (hybrid seeds and biotechnology), water control (irrigation) and chemical innovations (fertilizer, pesticides and insecticides) are scale-neutral. These work equally well in small and large farms. Risk averse farmers may resist these innovations. Scope for government’s role.</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lvl="0">
              <a:buNone/>
            </a:pPr>
            <a:r>
              <a:rPr lang="en-US" dirty="0" smtClean="0"/>
              <a:t>10. Write </a:t>
            </a:r>
            <a:r>
              <a:rPr lang="en-US" dirty="0"/>
              <a:t>a brief note on integrated rural development.</a:t>
            </a:r>
          </a:p>
          <a:p>
            <a:pPr marL="660400" indent="-660400">
              <a:buNone/>
            </a:pPr>
            <a:r>
              <a:rPr lang="en-US" sz="4000" dirty="0" smtClean="0"/>
              <a:t>IRD involves the following:</a:t>
            </a:r>
          </a:p>
          <a:p>
            <a:pPr marL="660400" indent="-660400">
              <a:buFont typeface="Arial" charset="0"/>
              <a:buAutoNum type="romanLcParenBoth"/>
            </a:pPr>
            <a:r>
              <a:rPr lang="en-US" dirty="0" smtClean="0"/>
              <a:t>Efforts to raise both farm and non-farm rural incomes (in real terms) through job creation, rural industrialization and other non-farm opportunities and the increased provision of education, health, nutrition and housing, and a variety of social and welfare services.</a:t>
            </a:r>
          </a:p>
          <a:p>
            <a:pPr marL="660400" indent="-660400">
              <a:buFont typeface="Arial" charset="0"/>
              <a:buAutoNum type="romanLcParenBoth"/>
            </a:pPr>
            <a:r>
              <a:rPr lang="en-US" dirty="0" smtClean="0"/>
              <a:t>A decreasing inequality in the distribution of rural incomes and a lessening of urban-rural imbalances in incomes and economic opportunities.</a:t>
            </a:r>
          </a:p>
          <a:p>
            <a:pPr marL="660400" indent="-660400">
              <a:buFont typeface="Arial" charset="0"/>
              <a:buAutoNum type="romanLcParenBoth"/>
            </a:pPr>
            <a:r>
              <a:rPr lang="en-US" dirty="0" smtClean="0"/>
              <a:t>Successful attention to the need for environmental sustainability --- limiting the extension of farmland into remaining forest, promoting conservation and preventing harmful use of agrochemicals and other inputs.</a:t>
            </a:r>
          </a:p>
          <a:p>
            <a:pPr marL="660400" indent="-660400">
              <a:buFont typeface="Arial" charset="0"/>
              <a:buAutoNum type="romanLcParenBoth"/>
            </a:pPr>
            <a:r>
              <a:rPr lang="en-US" dirty="0" smtClean="0"/>
              <a:t>The capacity of the rural sector to sustain and accelerate the pace of these improvements over time.</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u="sng" dirty="0"/>
              <a:t>Chapter 10: The Environment and Development</a:t>
            </a:r>
            <a:r>
              <a:rPr lang="en-US" dirty="0"/>
              <a:t/>
            </a:r>
            <a:br>
              <a:rPr lang="en-US" dirty="0"/>
            </a:br>
            <a:endParaRPr lang="en-US" dirty="0"/>
          </a:p>
        </p:txBody>
      </p:sp>
      <p:sp>
        <p:nvSpPr>
          <p:cNvPr id="3" name="Content Placeholder 2"/>
          <p:cNvSpPr>
            <a:spLocks noGrp="1"/>
          </p:cNvSpPr>
          <p:nvPr>
            <p:ph idx="1"/>
          </p:nvPr>
        </p:nvSpPr>
        <p:spPr/>
        <p:txBody>
          <a:bodyPr/>
          <a:lstStyle/>
          <a:p>
            <a:pPr>
              <a:buNone/>
            </a:pPr>
            <a:r>
              <a:rPr lang="en-US" dirty="0" smtClean="0"/>
              <a:t>1. </a:t>
            </a:r>
            <a:r>
              <a:rPr lang="en-US" dirty="0"/>
              <a:t>Briefly explain the following terms: Sustainable Development, Global Warming, Climate Change, Green Accounting, Environmental Capital and Environmental Kuznets Curve.</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lvl="0">
              <a:lnSpc>
                <a:spcPct val="90000"/>
              </a:lnSpc>
              <a:buNone/>
            </a:pPr>
            <a:r>
              <a:rPr lang="en-US" dirty="0" smtClean="0"/>
              <a:t>2. Mention </a:t>
            </a:r>
            <a:r>
              <a:rPr lang="en-US" dirty="0"/>
              <a:t>any two reasons why agglomeration takes place in developing countries.</a:t>
            </a:r>
          </a:p>
          <a:p>
            <a:pPr>
              <a:lnSpc>
                <a:spcPct val="90000"/>
              </a:lnSpc>
              <a:buNone/>
            </a:pPr>
            <a:endParaRPr lang="en-US" b="1" u="sng" dirty="0" smtClean="0"/>
          </a:p>
          <a:p>
            <a:pPr>
              <a:lnSpc>
                <a:spcPct val="90000"/>
              </a:lnSpc>
            </a:pPr>
            <a:endParaRPr lang="en-US" b="1" u="sng" dirty="0"/>
          </a:p>
          <a:p>
            <a:pPr>
              <a:lnSpc>
                <a:spcPct val="90000"/>
              </a:lnSpc>
            </a:pPr>
            <a:r>
              <a:rPr lang="en-US" b="1" u="sng" dirty="0" smtClean="0"/>
              <a:t>Reasons</a:t>
            </a:r>
            <a:r>
              <a:rPr lang="en-US" dirty="0" smtClean="0"/>
              <a:t>: (1) Firms generally want to be in the same place so that they can learn from each other. </a:t>
            </a:r>
          </a:p>
          <a:p>
            <a:pPr>
              <a:lnSpc>
                <a:spcPct val="90000"/>
              </a:lnSpc>
            </a:pPr>
            <a:r>
              <a:rPr lang="en-US" dirty="0" smtClean="0"/>
              <a:t>Clubs, associations are good for making business contacts. Example: Silicon Valley in California. Software firms in Bangalore (India)</a:t>
            </a:r>
          </a:p>
          <a:p>
            <a:endParaRPr lang="en-US" dirty="0" smtClean="0"/>
          </a:p>
          <a:p>
            <a:r>
              <a:rPr lang="en-US" dirty="0" smtClean="0"/>
              <a:t>(2) Large population (large working population) living in an urban area makes it easier for companies to find workers, particularly skilled workers.</a:t>
            </a:r>
          </a:p>
          <a:p>
            <a:r>
              <a:rPr lang="en-US" dirty="0" smtClean="0"/>
              <a:t>(3) Large population means large markets, where the goods can be sold with low transport costs.</a:t>
            </a:r>
          </a:p>
          <a:p>
            <a:r>
              <a:rPr lang="en-US" dirty="0" smtClean="0"/>
              <a:t>(4) Sometimes, a city or town grows near the source of raw material– like coal or steel towns</a:t>
            </a:r>
          </a:p>
          <a:p>
            <a:pPr>
              <a:buNone/>
            </a:pPr>
            <a:r>
              <a:rPr lang="en-US" dirty="0" smtClean="0"/>
              <a:t>   (5) </a:t>
            </a:r>
            <a:r>
              <a:rPr lang="en-US" b="1" u="sng" dirty="0" smtClean="0"/>
              <a:t>Social Capital </a:t>
            </a:r>
            <a:r>
              <a:rPr lang="en-US" dirty="0" smtClean="0"/>
              <a:t>: Roads, bridges, financial system (banks, insurance companies). Government often provides social capital where agglomeration is taking place. This leads to growth of formal as well as an informal sector.</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b="1" dirty="0" smtClean="0"/>
              <a:t>Global Warming: </a:t>
            </a:r>
            <a:r>
              <a:rPr lang="en-US" dirty="0" smtClean="0"/>
              <a:t>Increasing average air and ocean temperature, attributed largely to human industrial, forestry and agricultural activities emitting greenhouse gases.</a:t>
            </a:r>
          </a:p>
          <a:p>
            <a:pPr>
              <a:buNone/>
            </a:pPr>
            <a:r>
              <a:rPr lang="en-US" b="1" dirty="0" smtClean="0"/>
              <a:t>Climate Change:</a:t>
            </a:r>
            <a:r>
              <a:rPr lang="en-US" dirty="0" smtClean="0"/>
              <a:t> Non-transient altering of underlying climate---- increased average temperature, decreased annual precipitation and greater average intensity of droughts and storms.</a:t>
            </a:r>
            <a:endParaRPr lang="en-US" b="1"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buNone/>
              <a:defRPr/>
            </a:pPr>
            <a:r>
              <a:rPr lang="en-US" b="1" dirty="0"/>
              <a:t>Sustainable Development: </a:t>
            </a:r>
            <a:r>
              <a:rPr lang="en-US" dirty="0"/>
              <a:t>A pattern of development that permits future generation to live at least as well as the current generation, involving at least a minimum environmental protection.</a:t>
            </a:r>
          </a:p>
          <a:p>
            <a:pPr>
              <a:buNone/>
              <a:defRPr/>
            </a:pPr>
            <a:r>
              <a:rPr lang="en-US" b="1" dirty="0"/>
              <a:t>Environmental Accounting: </a:t>
            </a:r>
            <a:r>
              <a:rPr lang="en-US" dirty="0"/>
              <a:t>The incorporation of environmental costs and benefits in to the quantitative analysis of economic activities.</a:t>
            </a:r>
          </a:p>
          <a:p>
            <a:pPr>
              <a:buNone/>
              <a:defRPr/>
            </a:pPr>
            <a:r>
              <a:rPr lang="en-US" b="1" dirty="0"/>
              <a:t>Environmental Capital: </a:t>
            </a:r>
            <a:r>
              <a:rPr lang="en-US" dirty="0"/>
              <a:t>The portion of a country’s overall capital assets</a:t>
            </a:r>
            <a:r>
              <a:rPr lang="en-US" b="1" dirty="0"/>
              <a:t> </a:t>
            </a:r>
            <a:r>
              <a:rPr lang="en-US" dirty="0"/>
              <a:t>directly relates to the environment-------forest, soil quality and ground water.</a:t>
            </a:r>
          </a:p>
          <a:p>
            <a:pPr>
              <a:buNone/>
              <a:defRPr/>
            </a:pPr>
            <a:r>
              <a:rPr lang="en-US" b="1" dirty="0"/>
              <a:t>Sustainable net national income (NNI*): </a:t>
            </a:r>
            <a:r>
              <a:rPr lang="en-US" dirty="0"/>
              <a:t>An environmental accounting measure of the total annual income that can be consumed without diminishing the overall  capital  assets including environmental capital.</a:t>
            </a:r>
            <a:endParaRPr lang="en-US" b="1" dirty="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None/>
              <a:defRPr/>
            </a:pPr>
            <a:r>
              <a:rPr lang="en-US" dirty="0"/>
              <a:t>NNI* = GNI – Dm – </a:t>
            </a:r>
            <a:r>
              <a:rPr lang="en-US" dirty="0" err="1"/>
              <a:t>Dn</a:t>
            </a:r>
            <a:endParaRPr lang="en-US" dirty="0"/>
          </a:p>
          <a:p>
            <a:pPr>
              <a:buNone/>
              <a:defRPr/>
            </a:pPr>
            <a:r>
              <a:rPr lang="en-US" dirty="0"/>
              <a:t>GNI = Gross National Income</a:t>
            </a:r>
          </a:p>
          <a:p>
            <a:pPr>
              <a:buNone/>
              <a:defRPr/>
            </a:pPr>
            <a:r>
              <a:rPr lang="en-US" dirty="0"/>
              <a:t>Dm = Depreciation of manufactured capital assets</a:t>
            </a:r>
          </a:p>
          <a:p>
            <a:pPr>
              <a:buNone/>
              <a:defRPr/>
            </a:pPr>
            <a:r>
              <a:rPr lang="en-US" dirty="0" err="1"/>
              <a:t>Dn</a:t>
            </a:r>
            <a:r>
              <a:rPr lang="en-US" dirty="0"/>
              <a:t> = Depreciation of environmental capital</a:t>
            </a:r>
          </a:p>
          <a:p>
            <a:pPr>
              <a:buNone/>
              <a:defRPr/>
            </a:pPr>
            <a:endParaRPr lang="en-US" dirty="0"/>
          </a:p>
          <a:p>
            <a:pPr>
              <a:buNone/>
              <a:defRPr/>
            </a:pPr>
            <a:r>
              <a:rPr lang="en-US" dirty="0"/>
              <a:t>NNI** = NNI* - R – A</a:t>
            </a:r>
          </a:p>
          <a:p>
            <a:pPr>
              <a:buNone/>
              <a:defRPr/>
            </a:pPr>
            <a:r>
              <a:rPr lang="en-US" dirty="0"/>
              <a:t>R = Expenditure required to restore environmental capital (forests, fisheries, etc.)</a:t>
            </a:r>
          </a:p>
          <a:p>
            <a:pPr>
              <a:buNone/>
              <a:defRPr/>
            </a:pPr>
            <a:r>
              <a:rPr lang="en-US" dirty="0"/>
              <a:t>A= Expenditure required to avert destruction of environmental capital ( air pollution, water and soil quality)</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Grp="1" noChangeAspect="1" noChangeArrowheads="1"/>
          </p:cNvPicPr>
          <p:nvPr>
            <p:ph idx="1"/>
          </p:nvPr>
        </p:nvPicPr>
        <p:blipFill>
          <a:blip r:embed="rId2" cstate="print"/>
          <a:srcRect/>
          <a:stretch>
            <a:fillRect/>
          </a:stretch>
        </p:blipFill>
        <p:spPr>
          <a:xfrm>
            <a:off x="1947570" y="1600200"/>
            <a:ext cx="5248860" cy="4525963"/>
          </a:xfrm>
        </p:spPr>
      </p:pic>
      <p:sp>
        <p:nvSpPr>
          <p:cNvPr id="5" name="Slide Number Placeholder 4"/>
          <p:cNvSpPr>
            <a:spLocks noGrp="1"/>
          </p:cNvSpPr>
          <p:nvPr>
            <p:ph type="sldNum" sz="quarter" idx="12"/>
          </p:nvPr>
        </p:nvSpPr>
        <p:spPr/>
        <p:txBody>
          <a:bodyPr/>
          <a:lstStyle/>
          <a:p>
            <a:fld id="{C11CC40B-C69B-468C-A8A5-00CC40A934E2}"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smtClean="0"/>
              <a:t>2. </a:t>
            </a:r>
            <a:r>
              <a:rPr lang="en-US" dirty="0"/>
              <a:t>What are the four conditions of private property markets?</a:t>
            </a:r>
          </a:p>
          <a:p>
            <a:pPr marL="514350" indent="-514350">
              <a:buFont typeface="Arial" pitchFamily="34" charset="0"/>
              <a:buAutoNum type="alphaLcPeriod"/>
              <a:defRPr/>
            </a:pPr>
            <a:r>
              <a:rPr lang="en-US" dirty="0"/>
              <a:t>Universality: all resources are privately owned.</a:t>
            </a:r>
          </a:p>
          <a:p>
            <a:pPr marL="514350" indent="-514350">
              <a:buFont typeface="Arial" pitchFamily="34" charset="0"/>
              <a:buAutoNum type="alphaLcPeriod"/>
              <a:defRPr/>
            </a:pPr>
            <a:r>
              <a:rPr lang="en-US" dirty="0"/>
              <a:t>Exclusivity or excludability: it must be possible to prevent others from benefiting form a privately owned resource.</a:t>
            </a:r>
          </a:p>
          <a:p>
            <a:pPr marL="514350" indent="-514350">
              <a:buFont typeface="Arial" pitchFamily="34" charset="0"/>
              <a:buAutoNum type="alphaLcPeriod"/>
              <a:defRPr/>
            </a:pPr>
            <a:r>
              <a:rPr lang="en-US" dirty="0"/>
              <a:t>Transferability: The owner of a resource may sell the resource when desired.</a:t>
            </a:r>
          </a:p>
          <a:p>
            <a:pPr marL="514350" indent="-514350">
              <a:buFont typeface="Arial" pitchFamily="34" charset="0"/>
              <a:buAutoNum type="alphaLcPeriod"/>
              <a:defRPr/>
            </a:pPr>
            <a:r>
              <a:rPr lang="en-US" dirty="0"/>
              <a:t>Enforceability: The intended market distribution of the benefits from resources must be enforceable.</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smtClean="0"/>
              <a:t>3. </a:t>
            </a:r>
            <a:r>
              <a:rPr lang="en-US" dirty="0"/>
              <a:t>How does private ownership of a resource protect its environmental quality?</a:t>
            </a:r>
          </a:p>
          <a:p>
            <a:pPr>
              <a:buNone/>
              <a:defRPr/>
            </a:pPr>
            <a:r>
              <a:rPr lang="en-US" dirty="0"/>
              <a:t>Under </a:t>
            </a:r>
            <a:r>
              <a:rPr lang="en-US" dirty="0" smtClean="0"/>
              <a:t>private property ownership, </a:t>
            </a:r>
            <a:r>
              <a:rPr lang="en-US" dirty="0"/>
              <a:t>the owner of </a:t>
            </a:r>
            <a:r>
              <a:rPr lang="en-US" dirty="0" smtClean="0"/>
              <a:t>a resource </a:t>
            </a:r>
            <a:r>
              <a:rPr lang="en-US" dirty="0"/>
              <a:t>has the economic incentive to maximize the net benefit from its sale or use.</a:t>
            </a:r>
          </a:p>
          <a:p>
            <a:pPr>
              <a:buNone/>
              <a:defRPr/>
            </a:pPr>
            <a:r>
              <a:rPr lang="en-US" dirty="0"/>
              <a:t>The owner of </a:t>
            </a:r>
            <a:r>
              <a:rPr lang="en-US" dirty="0" smtClean="0"/>
              <a:t> </a:t>
            </a:r>
            <a:r>
              <a:rPr lang="en-US" dirty="0"/>
              <a:t>land will choose the level of investment, technology and output that maximize the net yield from the land. The owner will also have the incentive to maintain the environmental quality of land and to avoid future degradation  and loss of future incomes.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p:cNvPicPr>
            <a:picLocks noGrp="1" noChangeAspect="1" noChangeArrowheads="1"/>
          </p:cNvPicPr>
          <p:nvPr>
            <p:ph idx="1"/>
          </p:nvPr>
        </p:nvPicPr>
        <p:blipFill>
          <a:blip r:embed="rId2" cstate="print"/>
          <a:srcRect/>
          <a:stretch>
            <a:fillRect/>
          </a:stretch>
        </p:blipFill>
        <p:spPr bwMode="auto">
          <a:xfrm>
            <a:off x="1778780" y="1600200"/>
            <a:ext cx="5586440" cy="4525963"/>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C11CC40B-C69B-468C-A8A5-00CC40A934E2}"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4. The </a:t>
            </a:r>
            <a:r>
              <a:rPr lang="en-US" dirty="0"/>
              <a:t>graph, drawn above, shows the average product of labor and the marginal product of labor applied on a fixed resource, like land. Explain why the resource is overused (</a:t>
            </a:r>
            <a:r>
              <a:rPr lang="en-US" dirty="0" err="1"/>
              <a:t>Lc</a:t>
            </a:r>
            <a:r>
              <a:rPr lang="en-US" dirty="0"/>
              <a:t> labor units are applied on the resource), if it is a common property but it is properly used (L* labor units are applied on the resource), if it is privately owned.</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buNone/>
              <a:defRPr/>
            </a:pPr>
            <a:r>
              <a:rPr lang="en-US" dirty="0"/>
              <a:t>Private ownership of a scarce resource (such as land): The owner will employ labor till the wage rate is equal to the marginal product of labor. The level of employment will be L*. The owner will get rent = Total production minus total output going to L* number of workers.</a:t>
            </a:r>
          </a:p>
          <a:p>
            <a:pPr>
              <a:buNone/>
              <a:defRPr/>
            </a:pPr>
            <a:r>
              <a:rPr lang="en-US" dirty="0"/>
              <a:t>If the land is a common property, each worker will be able to appropriate the average product of labor and employment will be at the level=</a:t>
            </a:r>
            <a:r>
              <a:rPr lang="en-US" dirty="0" err="1"/>
              <a:t>Lc</a:t>
            </a:r>
            <a:r>
              <a:rPr lang="en-US" dirty="0"/>
              <a:t>, where wage rate (in this case, the opportunity cost of working on the common land) = APL.  From L* to </a:t>
            </a:r>
            <a:r>
              <a:rPr lang="en-US" dirty="0" err="1"/>
              <a:t>Lc</a:t>
            </a:r>
            <a:r>
              <a:rPr lang="en-US" dirty="0"/>
              <a:t>: Total production may actually decrease, if MPL at </a:t>
            </a:r>
            <a:r>
              <a:rPr lang="en-US" dirty="0" err="1"/>
              <a:t>Lc</a:t>
            </a:r>
            <a:r>
              <a:rPr lang="en-US" dirty="0"/>
              <a:t> is negative.</a:t>
            </a:r>
          </a:p>
        </p:txBody>
      </p:sp>
      <p:sp>
        <p:nvSpPr>
          <p:cNvPr id="4" name="Slide Number Placeholder 3"/>
          <p:cNvSpPr>
            <a:spLocks noGrp="1"/>
          </p:cNvSpPr>
          <p:nvPr>
            <p:ph type="sldNum" sz="quarter" idx="12"/>
          </p:nvPr>
        </p:nvSpPr>
        <p:spPr/>
        <p:txBody>
          <a:bodyPr/>
          <a:lstStyle/>
          <a:p>
            <a:fld id="{C11CC40B-C69B-468C-A8A5-00CC40A934E2}"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buNone/>
            </a:pPr>
            <a:r>
              <a:rPr lang="en-US" dirty="0" smtClean="0"/>
              <a:t>5. </a:t>
            </a:r>
            <a:r>
              <a:rPr lang="en-US" dirty="0" err="1" smtClean="0"/>
              <a:t>Elinor</a:t>
            </a:r>
            <a:r>
              <a:rPr lang="en-US" dirty="0" smtClean="0"/>
              <a:t> </a:t>
            </a:r>
            <a:r>
              <a:rPr lang="en-US" dirty="0" err="1"/>
              <a:t>Ostrom</a:t>
            </a:r>
            <a:r>
              <a:rPr lang="en-US" dirty="0"/>
              <a:t> has laid down certain conditions for a fair and efficient management of a common property. Mention any two of </a:t>
            </a:r>
            <a:r>
              <a:rPr lang="en-US" dirty="0" smtClean="0"/>
              <a:t>these </a:t>
            </a:r>
            <a:r>
              <a:rPr lang="en-US" dirty="0"/>
              <a:t>conditions</a:t>
            </a:r>
            <a:r>
              <a:rPr lang="en-US" dirty="0" smtClean="0"/>
              <a:t>.</a:t>
            </a:r>
          </a:p>
          <a:p>
            <a:pPr marL="514350" indent="-514350">
              <a:buFont typeface="Arial" pitchFamily="34" charset="0"/>
              <a:buAutoNum type="arabicPeriod"/>
              <a:defRPr/>
            </a:pPr>
            <a:r>
              <a:rPr lang="en-US" b="1" dirty="0"/>
              <a:t>Clearly define boundaries</a:t>
            </a:r>
            <a:r>
              <a:rPr lang="en-US" dirty="0"/>
              <a:t>: Define clearly the boundaries of a resource (irrigation or fishery) assigned to individuals or households.</a:t>
            </a:r>
          </a:p>
          <a:p>
            <a:pPr marL="514350" indent="-514350">
              <a:buFont typeface="Arial" pitchFamily="34" charset="0"/>
              <a:buAutoNum type="arabicPeriod"/>
              <a:defRPr/>
            </a:pPr>
            <a:r>
              <a:rPr lang="en-US" b="1" dirty="0"/>
              <a:t>Proportional equivalence between benefits and costs</a:t>
            </a:r>
            <a:r>
              <a:rPr lang="en-US" dirty="0"/>
              <a:t>: The right of an individual or a household to use common resource should be proportionately linked to cost he/she is willing to bear (labor, material or money input).</a:t>
            </a:r>
          </a:p>
          <a:p>
            <a:pPr marL="514350" indent="-514350">
              <a:buFont typeface="Arial" pitchFamily="34" charset="0"/>
              <a:buAutoNum type="arabicPeriod"/>
              <a:defRPr/>
            </a:pPr>
            <a:r>
              <a:rPr lang="en-US" b="1" dirty="0"/>
              <a:t>Collective Choice</a:t>
            </a:r>
            <a:r>
              <a:rPr lang="en-US" dirty="0"/>
              <a:t>: The individuals included in this program of common property should have the right to modify rules through collective choice.</a:t>
            </a:r>
          </a:p>
          <a:p>
            <a:pPr marL="514350" indent="-514350">
              <a:buFont typeface="Arial" pitchFamily="34" charset="0"/>
              <a:buAutoNum type="arabicPeriod"/>
              <a:defRPr/>
            </a:pPr>
            <a:r>
              <a:rPr lang="en-US" b="1" dirty="0"/>
              <a:t>Monitoring</a:t>
            </a:r>
            <a:r>
              <a:rPr lang="en-US" dirty="0"/>
              <a:t>: Monitors should assess biophysical conditions. They are accountable to the users.</a:t>
            </a:r>
          </a:p>
          <a:p>
            <a:pPr marL="514350" indent="-514350">
              <a:buFont typeface="Arial" pitchFamily="34" charset="0"/>
              <a:buAutoNum type="arabicPeriod"/>
              <a:defRPr/>
            </a:pPr>
            <a:r>
              <a:rPr lang="en-US" b="1" dirty="0"/>
              <a:t>Graduated Sanctions</a:t>
            </a:r>
            <a:r>
              <a:rPr lang="en-US" dirty="0"/>
              <a:t>: Violators of rules should receive graduated sanctions (severity of penalty depending on the seriousness of offence) from other users or from officials.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buNone/>
            </a:pPr>
            <a:r>
              <a:rPr lang="en-US" dirty="0" smtClean="0"/>
              <a:t>3. What </a:t>
            </a:r>
            <a:r>
              <a:rPr lang="en-US" dirty="0"/>
              <a:t>is the meaning of ‘first city bias’?</a:t>
            </a:r>
          </a:p>
          <a:p>
            <a:pPr>
              <a:lnSpc>
                <a:spcPct val="90000"/>
              </a:lnSpc>
            </a:pPr>
            <a:r>
              <a:rPr lang="en-US" dirty="0" smtClean="0"/>
              <a:t>When the cost of doing business in an urban center rises sharply, it may result in the development of a new urban core, near the main city.</a:t>
            </a:r>
          </a:p>
          <a:p>
            <a:pPr>
              <a:lnSpc>
                <a:spcPct val="90000"/>
              </a:lnSpc>
            </a:pPr>
            <a:r>
              <a:rPr lang="en-US" dirty="0" smtClean="0"/>
              <a:t>This may face chicken-and-egg problem---</a:t>
            </a:r>
          </a:p>
          <a:p>
            <a:pPr>
              <a:lnSpc>
                <a:spcPct val="90000"/>
              </a:lnSpc>
            </a:pPr>
            <a:r>
              <a:rPr lang="en-US" dirty="0" smtClean="0"/>
              <a:t>Initially, the cost of settling in a new area may be more costly, so everyone waits for the pioneers to start the process.</a:t>
            </a:r>
          </a:p>
          <a:p>
            <a:pPr>
              <a:lnSpc>
                <a:spcPct val="90000"/>
              </a:lnSpc>
            </a:pPr>
            <a:r>
              <a:rPr lang="en-US" dirty="0" smtClean="0"/>
              <a:t>Eventually, the second city does grow, but it never outgrows the first city--- first city bias.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defRPr/>
            </a:pPr>
            <a:r>
              <a:rPr lang="en-US" b="1" dirty="0" smtClean="0"/>
              <a:t>6. Conflict </a:t>
            </a:r>
            <a:r>
              <a:rPr lang="en-US" b="1" dirty="0"/>
              <a:t>Resolution Mechanism</a:t>
            </a:r>
            <a:r>
              <a:rPr lang="en-US" dirty="0"/>
              <a:t>: Availability of local, rapid and low-cost mechanism of conflict resolution.</a:t>
            </a:r>
          </a:p>
          <a:p>
            <a:pPr>
              <a:buNone/>
              <a:defRPr/>
            </a:pPr>
            <a:r>
              <a:rPr lang="en-US" dirty="0"/>
              <a:t>7. </a:t>
            </a:r>
            <a:r>
              <a:rPr lang="en-US" b="1" dirty="0"/>
              <a:t>At least minimal recognition of rights to organize</a:t>
            </a:r>
            <a:r>
              <a:rPr lang="en-US" dirty="0"/>
              <a:t>: Users have a long term tenure right to the resource and they should have the right to devise their own system.</a:t>
            </a:r>
          </a:p>
          <a:p>
            <a:pPr>
              <a:buNone/>
              <a:defRPr/>
            </a:pPr>
            <a:r>
              <a:rPr lang="en-US" dirty="0"/>
              <a:t>8. </a:t>
            </a:r>
            <a:r>
              <a:rPr lang="en-US" b="1" dirty="0"/>
              <a:t>Nested Enterprises</a:t>
            </a:r>
            <a:r>
              <a:rPr lang="en-US" dirty="0"/>
              <a:t>:  Appropriation, provision, monitoring, enforcement, conflict resolution and governance activities are to be organized in multiple layers of nested enterprises.  </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p:cNvPicPr>
            <a:picLocks noGrp="1" noChangeAspect="1" noChangeArrowheads="1"/>
          </p:cNvPicPr>
          <p:nvPr>
            <p:ph idx="1"/>
          </p:nvPr>
        </p:nvPicPr>
        <p:blipFill>
          <a:blip r:embed="rId2" cstate="print"/>
          <a:srcRect/>
          <a:stretch>
            <a:fillRect/>
          </a:stretch>
        </p:blipFill>
        <p:spPr bwMode="auto">
          <a:xfrm>
            <a:off x="1672555" y="1600200"/>
            <a:ext cx="5798890" cy="4525963"/>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C11CC40B-C69B-468C-A8A5-00CC40A934E2}" type="slidenum">
              <a:rPr lang="en-US" smtClean="0"/>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None/>
            </a:pPr>
            <a:r>
              <a:rPr lang="en-US" dirty="0" smtClean="0"/>
              <a:t>6. The </a:t>
            </a:r>
            <a:r>
              <a:rPr lang="en-US" dirty="0"/>
              <a:t>graph shows the demand curve for a product (D), marginal private cost (</a:t>
            </a:r>
            <a:r>
              <a:rPr lang="en-US" dirty="0" err="1"/>
              <a:t>MCp</a:t>
            </a:r>
            <a:r>
              <a:rPr lang="en-US" dirty="0"/>
              <a:t>) curve and the marginal social cost curve (MCs). The vertical gap between MCs and </a:t>
            </a:r>
            <a:r>
              <a:rPr lang="en-US" dirty="0" err="1"/>
              <a:t>MCp</a:t>
            </a:r>
            <a:r>
              <a:rPr lang="en-US" dirty="0"/>
              <a:t> is the society’s evaluation of marginal damage caused by productive activity to the environment and this gap is fixed at $4 per unit of output produced. (</a:t>
            </a:r>
            <a:r>
              <a:rPr lang="en-US" dirty="0" err="1"/>
              <a:t>i</a:t>
            </a:r>
            <a:r>
              <a:rPr lang="en-US" dirty="0"/>
              <a:t>) Without the intervention of the government, how many units are going to be produced and what is going to be the market price? (ii) What should be the rate of a pollution tax? (iii) How many units are going to be produced, if there is a pollution tax and what is going to be price of the product? (iv) How is the burden of the pollution tax going to be shared between the consumers and the producers?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71500" indent="-571500">
              <a:buAutoNum type="romanLcParenBoth"/>
            </a:pPr>
            <a:r>
              <a:rPr lang="en-US" dirty="0" smtClean="0"/>
              <a:t>70 units will be produced and sold at $8 per unit</a:t>
            </a:r>
          </a:p>
          <a:p>
            <a:pPr marL="571500" indent="-571500">
              <a:buAutoNum type="romanLcParenBoth"/>
            </a:pPr>
            <a:r>
              <a:rPr lang="en-US" dirty="0" smtClean="0"/>
              <a:t>Pollution tax = $4 per unit produced.</a:t>
            </a:r>
          </a:p>
          <a:p>
            <a:pPr marL="571500" indent="-571500">
              <a:buAutoNum type="romanLcParenBoth"/>
            </a:pPr>
            <a:r>
              <a:rPr lang="en-US" dirty="0" smtClean="0"/>
              <a:t>50 units will be produced and sold at $10 per unit.</a:t>
            </a:r>
          </a:p>
          <a:p>
            <a:pPr marL="571500" indent="-571500">
              <a:buAutoNum type="romanLcParenBoth"/>
            </a:pPr>
            <a:r>
              <a:rPr lang="en-US" dirty="0" smtClean="0"/>
              <a:t>Consumers will be $2 and the producers will pay $2 of the pollution tax.</a:t>
            </a: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53</a:t>
            </a:fld>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buNone/>
            </a:pPr>
            <a:r>
              <a:rPr lang="en-US" dirty="0" smtClean="0"/>
              <a:t>7. Mention </a:t>
            </a:r>
            <a:r>
              <a:rPr lang="en-US" dirty="0"/>
              <a:t>any two policy options for the developing countries for dealing with the environmental problems.</a:t>
            </a:r>
          </a:p>
          <a:p>
            <a:pPr marL="609600" indent="-609600">
              <a:buFont typeface="Arial" charset="0"/>
              <a:buAutoNum type="arabicPeriod"/>
            </a:pPr>
            <a:r>
              <a:rPr lang="en-US" b="1" dirty="0" smtClean="0"/>
              <a:t>Proper Resource Pricing</a:t>
            </a:r>
            <a:r>
              <a:rPr lang="en-US" dirty="0" smtClean="0"/>
              <a:t>: Energy,  water and agricultural subsidies meant for the poor households are often captured by wealthy household. Subsidized pricing of environmental resources for the wealthy users should stop. Implementation may be difficult.</a:t>
            </a:r>
          </a:p>
          <a:p>
            <a:pPr marL="609600" indent="-609600">
              <a:buFont typeface="Arial" charset="0"/>
              <a:buAutoNum type="arabicPeriod"/>
            </a:pPr>
            <a:r>
              <a:rPr lang="en-US" b="1" dirty="0" smtClean="0"/>
              <a:t>Community Involvement</a:t>
            </a:r>
            <a:r>
              <a:rPr lang="en-US" dirty="0" smtClean="0"/>
              <a:t>: Involvement of local communities in environmental projects. Role of NGO (non-governmental organizations in promoting environmental awareness. ‘</a:t>
            </a:r>
            <a:r>
              <a:rPr lang="en-US" dirty="0" err="1" smtClean="0"/>
              <a:t>Chipko</a:t>
            </a:r>
            <a:r>
              <a:rPr lang="en-US" dirty="0" smtClean="0"/>
              <a:t>’ movement in India.</a:t>
            </a:r>
          </a:p>
          <a:p>
            <a:pPr marL="609600" indent="-609600">
              <a:buFont typeface="Arial" charset="0"/>
              <a:buAutoNum type="arabicPeriod"/>
            </a:pPr>
            <a:r>
              <a:rPr lang="en-US" b="1" dirty="0" smtClean="0"/>
              <a:t>Property Rights and Resource Ownership</a:t>
            </a:r>
            <a:r>
              <a:rPr lang="en-US" dirty="0" smtClean="0"/>
              <a:t>: Creation of property rights for sharecroppers and landless workers who rent land from landlords (land reform) so that they have incentives to maintain the environmental quality of land</a:t>
            </a:r>
            <a:endParaRPr lang="en-US" b="1"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nSpc>
                <a:spcPct val="90000"/>
              </a:lnSpc>
              <a:buNone/>
            </a:pPr>
            <a:r>
              <a:rPr lang="en-US" b="1" dirty="0" smtClean="0"/>
              <a:t>4. Provision of Economic Alternatives for the Poor</a:t>
            </a:r>
            <a:r>
              <a:rPr lang="en-US" dirty="0" smtClean="0"/>
              <a:t>: Government should provide credit to low income farming families to purchase land-augmenting inputs that improve the fertility of land. This would prevent environmental degradation of soil.</a:t>
            </a:r>
          </a:p>
          <a:p>
            <a:pPr>
              <a:lnSpc>
                <a:spcPct val="90000"/>
              </a:lnSpc>
              <a:buNone/>
            </a:pPr>
            <a:r>
              <a:rPr lang="en-US" dirty="0" smtClean="0"/>
              <a:t>Creation of alternative employment opportunities in the rural economy: Programs to build infrastructure (roads, storage facilities, marketing cooperatives) would alleviate population pressure on ecologically sensitive land and reduce rural-urban migration.</a:t>
            </a:r>
          </a:p>
          <a:p>
            <a:pPr>
              <a:lnSpc>
                <a:spcPct val="90000"/>
              </a:lnSpc>
              <a:buNone/>
            </a:pPr>
            <a:r>
              <a:rPr lang="en-US" dirty="0" smtClean="0"/>
              <a:t>5. </a:t>
            </a:r>
            <a:r>
              <a:rPr lang="en-US" b="1" dirty="0" smtClean="0"/>
              <a:t>Raising the economic status of women</a:t>
            </a:r>
            <a:r>
              <a:rPr lang="en-US" dirty="0" smtClean="0"/>
              <a:t>: In their day-to-day operations, women determine the pattern of resource use. Environmental education of women would promote sustainable management of water and fuel supply.</a:t>
            </a:r>
            <a:endParaRPr lang="en-US" b="1"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None/>
            </a:pPr>
            <a:r>
              <a:rPr lang="en-US" b="1" dirty="0" smtClean="0"/>
              <a:t>6. Industrial Emission Abatement Policy</a:t>
            </a:r>
            <a:r>
              <a:rPr lang="en-US" dirty="0" smtClean="0"/>
              <a:t>: Policies to limit industrial pollution are: emission tax, tradable permits, quotas and standards. The first two policies are market based and are found to be more effective than the quotas and standards, which are known as command-and- control policies. In many developing countries, government  is a producer and often the government producer does not self-regulate due to the lack of profit motive.</a:t>
            </a:r>
          </a:p>
          <a:p>
            <a:pPr>
              <a:buNone/>
            </a:pPr>
            <a:r>
              <a:rPr lang="en-US" dirty="0" smtClean="0"/>
              <a:t>7. </a:t>
            </a:r>
            <a:r>
              <a:rPr lang="en-US" b="1" dirty="0" smtClean="0"/>
              <a:t>Protection against Climate Change and Environmental Degradation</a:t>
            </a:r>
            <a:r>
              <a:rPr lang="en-US" dirty="0" smtClean="0"/>
              <a:t>: Early warning system, reforestation, storm shelters, flood barriers, protected roads and bridges.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buNone/>
            </a:pPr>
            <a:r>
              <a:rPr lang="en-US" dirty="0" smtClean="0"/>
              <a:t>8. Briefly </a:t>
            </a:r>
            <a:r>
              <a:rPr lang="en-US" dirty="0"/>
              <a:t>discuss how developed countries may help LDCs in their environmental programs.</a:t>
            </a:r>
          </a:p>
          <a:p>
            <a:pPr marL="609600" indent="-609600">
              <a:lnSpc>
                <a:spcPct val="90000"/>
              </a:lnSpc>
              <a:buFont typeface="Arial" charset="0"/>
              <a:buAutoNum type="arabicPeriod"/>
            </a:pPr>
            <a:r>
              <a:rPr lang="en-US" b="1" dirty="0" smtClean="0"/>
              <a:t>Trade Policies</a:t>
            </a:r>
            <a:r>
              <a:rPr lang="en-US" dirty="0" smtClean="0"/>
              <a:t>: Reduction of trade barriers against imports from LDCs. This has the long term effect of raising incomes and reduction of poverty to limit environmental damage.</a:t>
            </a:r>
          </a:p>
          <a:p>
            <a:pPr marL="609600" indent="-609600">
              <a:lnSpc>
                <a:spcPct val="90000"/>
              </a:lnSpc>
              <a:buFont typeface="Arial" charset="0"/>
              <a:buAutoNum type="arabicPeriod"/>
            </a:pPr>
            <a:r>
              <a:rPr lang="en-US" b="1" dirty="0" smtClean="0"/>
              <a:t>Debt Servicing</a:t>
            </a:r>
            <a:r>
              <a:rPr lang="en-US" dirty="0" smtClean="0"/>
              <a:t>: Debt servicing or debt forgiveness would release funds for the protection of the environment.</a:t>
            </a:r>
          </a:p>
          <a:p>
            <a:pPr marL="609600" indent="-609600">
              <a:lnSpc>
                <a:spcPct val="90000"/>
              </a:lnSpc>
              <a:buFont typeface="Arial" charset="0"/>
              <a:buAutoNum type="arabicPeriod"/>
            </a:pPr>
            <a:r>
              <a:rPr lang="en-US" b="1" dirty="0" smtClean="0"/>
              <a:t>Debt-for-Nature Swaps</a:t>
            </a:r>
            <a:r>
              <a:rPr lang="en-US" dirty="0" smtClean="0"/>
              <a:t>: Private environmental organizations (U.S. based Rainforest Alliance or Nature Conservancy) buy LDC’s foreign debt at </a:t>
            </a:r>
            <a:r>
              <a:rPr lang="en-US" dirty="0" err="1" smtClean="0"/>
              <a:t>at</a:t>
            </a:r>
            <a:r>
              <a:rPr lang="en-US" dirty="0" smtClean="0"/>
              <a:t> a discount (like 30% of the face value) and exchanges this debt for the local government bonds worth the full value of the original debt.</a:t>
            </a:r>
          </a:p>
          <a:p>
            <a:pPr marL="609600" indent="-609600">
              <a:lnSpc>
                <a:spcPct val="90000"/>
              </a:lnSpc>
              <a:buNone/>
            </a:pPr>
            <a:r>
              <a:rPr lang="en-US" b="1" dirty="0" smtClean="0"/>
              <a:t>(</a:t>
            </a:r>
            <a:r>
              <a:rPr lang="en-US" dirty="0" smtClean="0"/>
              <a:t>$100 million debt bought at $30 million. Now foreign government owes Rainforest Alliance $100 million. RA now converts this asset into local government bonds worth $100 million. This means that with an investment of $30 million, RA now owns local government bonds worth $100 million. Earnings from these bonds are used to maintain forests and wildlife.)</a:t>
            </a:r>
            <a:endParaRPr lang="en-US" b="1"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AutoNum type="arabicPeriod" startAt="4"/>
            </a:pPr>
            <a:r>
              <a:rPr lang="en-US" dirty="0" smtClean="0"/>
              <a:t>Development Assistance to implement environmental programs like reduction of CO</a:t>
            </a:r>
            <a:r>
              <a:rPr lang="en-US" sz="2400" dirty="0" smtClean="0"/>
              <a:t>2</a:t>
            </a:r>
            <a:r>
              <a:rPr lang="en-US" dirty="0" smtClean="0"/>
              <a:t> emissions.</a:t>
            </a:r>
          </a:p>
          <a:p>
            <a:pPr marL="514350" indent="-514350">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11</a:t>
            </a:r>
            <a:endParaRPr lang="en-US" dirty="0"/>
          </a:p>
        </p:txBody>
      </p:sp>
      <p:sp>
        <p:nvSpPr>
          <p:cNvPr id="3" name="Content Placeholder 2"/>
          <p:cNvSpPr>
            <a:spLocks noGrp="1"/>
          </p:cNvSpPr>
          <p:nvPr>
            <p:ph idx="1"/>
          </p:nvPr>
        </p:nvSpPr>
        <p:spPr/>
        <p:txBody>
          <a:bodyPr/>
          <a:lstStyle/>
          <a:p>
            <a:pPr marL="457200" indent="-457200">
              <a:buAutoNum type="arabicPeriod"/>
            </a:pPr>
            <a:r>
              <a:rPr lang="en-US" sz="2400" dirty="0" smtClean="0"/>
              <a:t>Define a mixed economy. Mention the objectives of the public sector in a mixed economy.</a:t>
            </a:r>
          </a:p>
          <a:p>
            <a:pPr marL="457200" indent="-457200">
              <a:buNone/>
            </a:pPr>
            <a:r>
              <a:rPr lang="en-US" sz="2800" dirty="0" smtClean="0"/>
              <a:t>A economy which has two broadly defined sectors: A public sectors (owned by the government and run by bureaucracy to produce goods and services, not always for the profit) and a private sector (privately owned and run for profit). The private sector runs efficiently provided the markets are developed and competitive. In many instances, the government intervenes the operation of the private sector.</a:t>
            </a:r>
          </a:p>
          <a:p>
            <a:pPr marL="457200" indent="-457200">
              <a:buNone/>
            </a:pPr>
            <a:endParaRPr lang="en-US" sz="2000" dirty="0" smtClean="0"/>
          </a:p>
          <a:p>
            <a:pPr marL="457200" indent="-457200">
              <a:buNone/>
            </a:pPr>
            <a:endParaRPr lang="en-US" sz="2400"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lvl="0">
              <a:buNone/>
            </a:pPr>
            <a:r>
              <a:rPr lang="en-US" dirty="0" smtClean="0"/>
              <a:t>4. Briefly </a:t>
            </a:r>
            <a:r>
              <a:rPr lang="en-US" dirty="0"/>
              <a:t>discuss Paul </a:t>
            </a:r>
            <a:r>
              <a:rPr lang="en-US" dirty="0" err="1"/>
              <a:t>Krugman’s</a:t>
            </a:r>
            <a:r>
              <a:rPr lang="en-US" dirty="0"/>
              <a:t> view that greater openness may control the tendency towards ‘urban </a:t>
            </a:r>
            <a:r>
              <a:rPr lang="en-US" dirty="0" err="1"/>
              <a:t>giantism</a:t>
            </a:r>
            <a:r>
              <a:rPr lang="en-US" dirty="0"/>
              <a:t>’.</a:t>
            </a:r>
          </a:p>
          <a:p>
            <a:r>
              <a:rPr lang="en-US" dirty="0" err="1" smtClean="0"/>
              <a:t>Giantism</a:t>
            </a:r>
            <a:r>
              <a:rPr lang="en-US" dirty="0" smtClean="0"/>
              <a:t> = Concentration of urban population in and around first and second cities.</a:t>
            </a:r>
          </a:p>
          <a:p>
            <a:r>
              <a:rPr lang="en-US" dirty="0" smtClean="0"/>
              <a:t>1. Capital city generally get located in the middle of the country, so that it becomes easier for the ruler to control every part of the country.</a:t>
            </a:r>
          </a:p>
          <a:p>
            <a:r>
              <a:rPr lang="en-US" dirty="0" smtClean="0"/>
              <a:t>2. Rent seeking and capital market failure make the creation of new urban centers practically impossible.</a:t>
            </a:r>
          </a:p>
          <a:p>
            <a:r>
              <a:rPr lang="en-US" dirty="0" smtClean="0"/>
              <a:t>3. Paul </a:t>
            </a:r>
            <a:r>
              <a:rPr lang="en-US" dirty="0" err="1" smtClean="0"/>
              <a:t>Krugman</a:t>
            </a:r>
            <a:r>
              <a:rPr lang="en-US" dirty="0" smtClean="0"/>
              <a:t>: Import substitution industrialization under the protection of tariff and import control minimizes the size of foreign trade. The entire economic activity rests of the domestic markets.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Objectives of the Public Sector</a:t>
            </a:r>
          </a:p>
        </p:txBody>
      </p:sp>
      <p:sp>
        <p:nvSpPr>
          <p:cNvPr id="13315" name="Rectangle 3"/>
          <p:cNvSpPr>
            <a:spLocks noGrp="1" noChangeArrowheads="1"/>
          </p:cNvSpPr>
          <p:nvPr>
            <p:ph type="body" idx="1"/>
          </p:nvPr>
        </p:nvSpPr>
        <p:spPr/>
        <p:txBody>
          <a:bodyPr/>
          <a:lstStyle/>
          <a:p>
            <a:pPr marL="609600" indent="-609600" eaLnBrk="1" hangingPunct="1">
              <a:buFontTx/>
              <a:buAutoNum type="arabicPeriod"/>
            </a:pPr>
            <a:r>
              <a:rPr lang="en-US" sz="2800" dirty="0" smtClean="0"/>
              <a:t>To provide public goods or an economic infrastructure: railways, schools, hydroelectric projects etc.</a:t>
            </a:r>
          </a:p>
          <a:p>
            <a:pPr marL="609600" indent="-609600" eaLnBrk="1" hangingPunct="1">
              <a:buFontTx/>
              <a:buAutoNum type="arabicPeriod"/>
            </a:pPr>
            <a:r>
              <a:rPr lang="en-US" sz="2800" dirty="0" smtClean="0"/>
              <a:t>To implement economic policies: taxation, industrial licensing, setting of tariffs, quotas, wages, interest rates and prices. The objective is to stimulate, direct and sometimes control the private sector for social and political reasons.</a:t>
            </a:r>
          </a:p>
        </p:txBody>
      </p:sp>
      <p:sp>
        <p:nvSpPr>
          <p:cNvPr id="13316" name="Slide Number Placeholder 5"/>
          <p:cNvSpPr>
            <a:spLocks noGrp="1"/>
          </p:cNvSpPr>
          <p:nvPr>
            <p:ph type="sldNum" sz="quarter" idx="12"/>
          </p:nvPr>
        </p:nvSpPr>
        <p:spPr>
          <a:noFill/>
        </p:spPr>
        <p:txBody>
          <a:bodyPr/>
          <a:lstStyle/>
          <a:p>
            <a:fld id="{8DE0CDCB-AEAF-4A83-98EF-92112D08CC28}" type="slidenum">
              <a:rPr lang="en-US" smtClean="0"/>
              <a:pPr/>
              <a:t>60</a:t>
            </a:fld>
            <a:endParaRPr lang="en-US"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dirty="0" smtClean="0"/>
              <a:t>2. What are the two gaps in the two-gap model? Is there a third gap? If yes, then what is it?</a:t>
            </a:r>
          </a:p>
          <a:p>
            <a:pPr>
              <a:buNone/>
            </a:pPr>
            <a:r>
              <a:rPr lang="en-US" sz="2200" dirty="0" smtClean="0"/>
              <a:t>Most developing countries face two gaps: (1) a shortage of domestic savings to match investment opportunities and (2) a shortage of foreign exchange to finance the needed imports of capital goods and intermediate goods. The two gaps are savings gap and foreign exchange gap. Each may turn out to be a bottleneck in the process of economic growth.</a:t>
            </a:r>
          </a:p>
          <a:p>
            <a:pPr>
              <a:buNone/>
            </a:pPr>
            <a:r>
              <a:rPr lang="en-US" sz="2400" b="1" u="sng" dirty="0" smtClean="0"/>
              <a:t>A possible third gap</a:t>
            </a:r>
            <a:r>
              <a:rPr lang="en-US" sz="2400" dirty="0" smtClean="0"/>
              <a:t>: Even if the two gaps are met, the private sector investment will not happen without a complementary provision of public goods ( infrastructure).</a:t>
            </a:r>
          </a:p>
          <a:p>
            <a:pPr>
              <a:buNone/>
            </a:pPr>
            <a:endParaRPr lang="en-US" sz="2200"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61</a:t>
            </a:fld>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smtClean="0"/>
              <a:t>3. Mention any two elements of “Washington Consensus”. What was the problem in some LDCs that followed Washington Consensus?</a:t>
            </a:r>
          </a:p>
          <a:p>
            <a:pPr marL="514350" indent="-514350">
              <a:buFontTx/>
              <a:buAutoNum type="arabicPeriod"/>
            </a:pPr>
            <a:r>
              <a:rPr lang="en-US" dirty="0" smtClean="0"/>
              <a:t> </a:t>
            </a:r>
            <a:r>
              <a:rPr lang="en-US" sz="2000" dirty="0" smtClean="0"/>
              <a:t>Fiscal Discipline</a:t>
            </a:r>
          </a:p>
          <a:p>
            <a:pPr marL="514350" indent="-514350">
              <a:buFontTx/>
              <a:buAutoNum type="arabicPeriod"/>
            </a:pPr>
            <a:r>
              <a:rPr lang="en-US" sz="2000" dirty="0" smtClean="0"/>
              <a:t>Redirection of public expenditure priorities toward health, education and infrastructure.</a:t>
            </a:r>
          </a:p>
          <a:p>
            <a:pPr marL="514350" indent="-514350">
              <a:buFontTx/>
              <a:buAutoNum type="arabicPeriod"/>
            </a:pPr>
            <a:r>
              <a:rPr lang="en-US" sz="2000" dirty="0" smtClean="0"/>
              <a:t>Tax reform: broadening the tax base and reducing the marginal tax rate.</a:t>
            </a:r>
          </a:p>
          <a:p>
            <a:pPr marL="514350" indent="-514350">
              <a:buFontTx/>
              <a:buAutoNum type="arabicPeriod"/>
            </a:pPr>
            <a:r>
              <a:rPr lang="en-US" sz="2000" dirty="0" smtClean="0"/>
              <a:t>Unified and competitive exchange rates</a:t>
            </a:r>
          </a:p>
          <a:p>
            <a:pPr>
              <a:buFontTx/>
              <a:buNone/>
            </a:pPr>
            <a:r>
              <a:rPr lang="en-US" sz="2000" dirty="0" smtClean="0"/>
              <a:t>5. Secure Property Rights</a:t>
            </a:r>
          </a:p>
          <a:p>
            <a:pPr>
              <a:buFontTx/>
              <a:buNone/>
            </a:pPr>
            <a:r>
              <a:rPr lang="en-US" sz="2000" dirty="0" smtClean="0"/>
              <a:t>6. Deregulation</a:t>
            </a:r>
          </a:p>
          <a:p>
            <a:pPr>
              <a:buFontTx/>
              <a:buNone/>
            </a:pPr>
            <a:r>
              <a:rPr lang="en-US" sz="2000" dirty="0" smtClean="0"/>
              <a:t>7. Trade Liberalization</a:t>
            </a:r>
          </a:p>
          <a:p>
            <a:pPr>
              <a:buFontTx/>
              <a:buNone/>
            </a:pPr>
            <a:r>
              <a:rPr lang="en-US" sz="2000" dirty="0" smtClean="0"/>
              <a:t>8. Privatization</a:t>
            </a:r>
          </a:p>
          <a:p>
            <a:pPr>
              <a:buFontTx/>
              <a:buNone/>
            </a:pPr>
            <a:r>
              <a:rPr lang="en-US" sz="2000" dirty="0" smtClean="0"/>
              <a:t>9. Elimination of barriers to direct foreign investment</a:t>
            </a:r>
          </a:p>
          <a:p>
            <a:pPr>
              <a:buFontTx/>
              <a:buNone/>
            </a:pPr>
            <a:r>
              <a:rPr lang="en-US" sz="2000" dirty="0" smtClean="0"/>
              <a:t>10. Financial Liberalization</a:t>
            </a:r>
          </a:p>
          <a:p>
            <a:pPr marL="514350" indent="-514350">
              <a:buNone/>
            </a:pPr>
            <a:endParaRPr lang="en-US" sz="2000"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62</a:t>
            </a:fld>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dirty="0" smtClean="0"/>
              <a:t>4. What is an NGO? What kind of goods and services do the NGOs provide? Mention any two advantages of NGOs over government or the market in the process of economic development.</a:t>
            </a:r>
          </a:p>
          <a:p>
            <a:pPr>
              <a:buNone/>
            </a:pPr>
            <a:r>
              <a:rPr lang="en-US" dirty="0" smtClean="0"/>
              <a:t>NGOs are non-profit, voluntary citizens’ groups, organized on a local, national or even international level. They are task-oriented and driven by people with a common interest.</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63</a:t>
            </a:fld>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C11CC40B-C69B-468C-A8A5-00CC40A934E2}" type="slidenum">
              <a:rPr lang="en-US" smtClean="0"/>
              <a:pPr/>
              <a:t>64</a:t>
            </a:fld>
            <a:endParaRPr lang="en-US"/>
          </a:p>
        </p:txBody>
      </p:sp>
      <p:pic>
        <p:nvPicPr>
          <p:cNvPr id="1027" name="Picture 3"/>
          <p:cNvPicPr>
            <a:picLocks noGrp="1" noChangeAspect="1" noChangeArrowheads="1"/>
          </p:cNvPicPr>
          <p:nvPr>
            <p:ph idx="1"/>
          </p:nvPr>
        </p:nvPicPr>
        <p:blipFill>
          <a:blip r:embed="rId2" cstate="print"/>
          <a:srcRect/>
          <a:stretch>
            <a:fillRect/>
          </a:stretch>
        </p:blipFill>
        <p:spPr bwMode="auto">
          <a:xfrm>
            <a:off x="2224168" y="1600200"/>
            <a:ext cx="4695664" cy="4525963"/>
          </a:xfrm>
          <a:prstGeom prst="rect">
            <a:avLst/>
          </a:prstGeom>
          <a:noFill/>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smtClean="0"/>
              <a:t>NGO: Areas of comparative advantage</a:t>
            </a:r>
          </a:p>
        </p:txBody>
      </p:sp>
      <p:sp>
        <p:nvSpPr>
          <p:cNvPr id="37891" name="Rectangle 3"/>
          <p:cNvSpPr>
            <a:spLocks noGrp="1" noChangeArrowheads="1"/>
          </p:cNvSpPr>
          <p:nvPr>
            <p:ph type="body" idx="1"/>
          </p:nvPr>
        </p:nvSpPr>
        <p:spPr/>
        <p:txBody>
          <a:bodyPr/>
          <a:lstStyle/>
          <a:p>
            <a:pPr marL="609600" indent="-609600">
              <a:lnSpc>
                <a:spcPct val="90000"/>
              </a:lnSpc>
              <a:buFontTx/>
              <a:buAutoNum type="arabicPeriod"/>
            </a:pPr>
            <a:r>
              <a:rPr lang="en-US" sz="2800" b="1" u="sng" smtClean="0"/>
              <a:t>Innovation</a:t>
            </a:r>
            <a:r>
              <a:rPr lang="en-US" sz="2800" smtClean="0"/>
              <a:t>: Private sector is not concerned with poverty; Government tends to design uniform programs that may not address special needs of the poor. NGOs, with the knowledge of local needs and constraints, have to scope to innovate.</a:t>
            </a:r>
          </a:p>
          <a:p>
            <a:pPr marL="609600" indent="-609600">
              <a:lnSpc>
                <a:spcPct val="90000"/>
              </a:lnSpc>
              <a:buFontTx/>
              <a:buNone/>
            </a:pPr>
            <a:r>
              <a:rPr lang="en-US" sz="2800" smtClean="0"/>
              <a:t>NGO innovations in non-formal education: community literacy programs, educational village theater, use of computer technology in urban slums, subtitled music videos for education                                                           </a:t>
            </a:r>
            <a:fld id="{35D54F36-F356-4671-B4BB-3E7DDD61FF3F}" type="slidenum">
              <a:rPr lang="en-US" sz="1200" smtClean="0"/>
              <a:pPr marL="609600" indent="-609600">
                <a:lnSpc>
                  <a:spcPct val="90000"/>
                </a:lnSpc>
                <a:buFontTx/>
                <a:buNone/>
              </a:pPr>
              <a:t>65</a:t>
            </a:fld>
            <a:endParaRPr lang="en-US" sz="2800"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mtClean="0"/>
              <a:t>2. Program Flexibility</a:t>
            </a:r>
          </a:p>
        </p:txBody>
      </p:sp>
      <p:sp>
        <p:nvSpPr>
          <p:cNvPr id="38915" name="Rectangle 3"/>
          <p:cNvSpPr>
            <a:spLocks noGrp="1" noChangeArrowheads="1"/>
          </p:cNvSpPr>
          <p:nvPr>
            <p:ph type="body" idx="1"/>
          </p:nvPr>
        </p:nvSpPr>
        <p:spPr/>
        <p:txBody>
          <a:bodyPr/>
          <a:lstStyle/>
          <a:p>
            <a:pPr>
              <a:lnSpc>
                <a:spcPct val="90000"/>
              </a:lnSpc>
              <a:buFontTx/>
              <a:buNone/>
            </a:pPr>
            <a:r>
              <a:rPr lang="en-US" sz="2800" smtClean="0"/>
              <a:t>Flexibility = localized innovations or minor adaptations of the program innovations to suit local needs. NGOs tailor their programs to fit available funding.</a:t>
            </a:r>
          </a:p>
          <a:p>
            <a:pPr>
              <a:lnSpc>
                <a:spcPct val="90000"/>
              </a:lnSpc>
              <a:buFontTx/>
              <a:buNone/>
            </a:pPr>
            <a:r>
              <a:rPr lang="en-US" sz="2800" smtClean="0"/>
              <a:t>Example: BRAC ( Bangladesh Rural Advancement Committee), founded in the early 1970s, to aid displaced persons in the aftermath of civil war and famine.Now the largest NGO in the world, accounting for 1% of Bangladesh’s GDP. Runs micro-credit program. When a catastrophic flood hit Bangladesh in 2004, BRAC temporarily reassigned its entire activity to flood relief.       </a:t>
            </a:r>
            <a:fld id="{24BBAD47-B2BF-43F9-A9DF-3F41611038E3}" type="slidenum">
              <a:rPr lang="en-US" sz="1400" smtClean="0"/>
              <a:pPr>
                <a:lnSpc>
                  <a:spcPct val="90000"/>
                </a:lnSpc>
                <a:buFontTx/>
                <a:buNone/>
              </a:pPr>
              <a:t>66</a:t>
            </a:fld>
            <a:endParaRPr lang="en-US" sz="280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mtClean="0"/>
              <a:t>3. Specialized Technical Knowledge</a:t>
            </a:r>
          </a:p>
        </p:txBody>
      </p:sp>
      <p:sp>
        <p:nvSpPr>
          <p:cNvPr id="39939" name="Rectangle 3"/>
          <p:cNvSpPr>
            <a:spLocks noGrp="1" noChangeArrowheads="1"/>
          </p:cNvSpPr>
          <p:nvPr>
            <p:ph type="body" idx="1"/>
          </p:nvPr>
        </p:nvSpPr>
        <p:spPr/>
        <p:txBody>
          <a:bodyPr/>
          <a:lstStyle/>
          <a:p>
            <a:pPr>
              <a:buFontTx/>
              <a:buNone/>
            </a:pPr>
            <a:r>
              <a:rPr lang="en-US" sz="2800" smtClean="0"/>
              <a:t>Some national, but mostly international NGOs have specialized technical knowledge, which the local government may not have.</a:t>
            </a:r>
          </a:p>
          <a:p>
            <a:pPr>
              <a:buFontTx/>
              <a:buNone/>
            </a:pPr>
            <a:r>
              <a:rPr lang="en-US" sz="2800" smtClean="0"/>
              <a:t>This technical knowledge results in innovations. Example: Grameen Phone Lady Model—A part of micro-credit program– credit and training are provided to village women to purchase and operate cell phone service to community members on a fee basis.                                                      </a:t>
            </a:r>
            <a:fld id="{375C4B7F-DCEA-4F9A-BCF4-23EDB0F6FB7E}" type="slidenum">
              <a:rPr lang="en-US" sz="1400" smtClean="0"/>
              <a:pPr>
                <a:buFontTx/>
                <a:buNone/>
              </a:pPr>
              <a:t>67</a:t>
            </a:fld>
            <a:endParaRPr lang="en-US" sz="2800"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mtClean="0"/>
              <a:t>4. Targeted Local Public Goods</a:t>
            </a:r>
          </a:p>
        </p:txBody>
      </p:sp>
      <p:sp>
        <p:nvSpPr>
          <p:cNvPr id="40963" name="Rectangle 3"/>
          <p:cNvSpPr>
            <a:spLocks noGrp="1" noChangeArrowheads="1"/>
          </p:cNvSpPr>
          <p:nvPr>
            <p:ph type="body" idx="1"/>
          </p:nvPr>
        </p:nvSpPr>
        <p:spPr/>
        <p:txBody>
          <a:bodyPr/>
          <a:lstStyle/>
          <a:p>
            <a:pPr>
              <a:buFontTx/>
              <a:buNone/>
            </a:pPr>
            <a:r>
              <a:rPr lang="en-US" smtClean="0"/>
              <a:t>Goods and services that are rival and excludable. Target groups that would be normally excluded can be included.</a:t>
            </a:r>
          </a:p>
          <a:p>
            <a:pPr>
              <a:buFontTx/>
              <a:buNone/>
            </a:pPr>
            <a:r>
              <a:rPr lang="en-US" smtClean="0"/>
              <a:t>Examples: local public health programs, non-formal education, creation of local markets, community mapping, property registration, community negotiations with the government                                             </a:t>
            </a:r>
            <a:fld id="{89C8E432-16F8-4FE6-BCB5-F26E3FC9FE10}" type="slidenum">
              <a:rPr lang="en-US" sz="1400" smtClean="0"/>
              <a:pPr>
                <a:buFontTx/>
                <a:buNone/>
              </a:pPr>
              <a:t>68</a:t>
            </a:fld>
            <a:endParaRPr lang="en-US"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en-US" smtClean="0"/>
              <a:t>5. Common-Property Resource Management and Implementation</a:t>
            </a:r>
          </a:p>
        </p:txBody>
      </p:sp>
      <p:sp>
        <p:nvSpPr>
          <p:cNvPr id="41987" name="Rectangle 3"/>
          <p:cNvSpPr>
            <a:spLocks noGrp="1" noChangeArrowheads="1"/>
          </p:cNvSpPr>
          <p:nvPr>
            <p:ph type="body" idx="1"/>
          </p:nvPr>
        </p:nvSpPr>
        <p:spPr/>
        <p:txBody>
          <a:bodyPr/>
          <a:lstStyle/>
          <a:p>
            <a:pPr>
              <a:buFontTx/>
              <a:buNone/>
            </a:pPr>
            <a:r>
              <a:rPr lang="en-US" smtClean="0"/>
              <a:t>Private sector and governments have a poor track record in ensuring sustainability of forests, lakes, coastal fishing areas, pastureland,and other commons. These resources are rival but non-excludable. NGOs can provide leadership in the management and implementation of cooperative programs of sustainability.    </a:t>
            </a:r>
            <a:fld id="{A72F9C95-E58A-4A71-B6D0-EA4460C5C39D}" type="slidenum">
              <a:rPr lang="en-US" sz="1400" smtClean="0"/>
              <a:pPr>
                <a:buFontTx/>
                <a:buNone/>
              </a:pPr>
              <a:t>69</a:t>
            </a:fld>
            <a:endParaRPr lang="en-US" sz="1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Firms prefer location where most consumers live or where it is easy to hire workers. This leads to agglomeration.</a:t>
            </a:r>
          </a:p>
          <a:p>
            <a:r>
              <a:rPr lang="en-US" dirty="0" smtClean="0"/>
              <a:t>International trade changes these calculations. When development gets linked to the world markets, there is no particular advantage in urban agglomeration. When the raw materials are imported and goods are sold in the world markets, firms may prefer a location near the border or a sea port or a river port.</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t>6. Trust and Credibility</a:t>
            </a:r>
          </a:p>
        </p:txBody>
      </p:sp>
      <p:sp>
        <p:nvSpPr>
          <p:cNvPr id="43011" name="Rectangle 3"/>
          <p:cNvSpPr>
            <a:spLocks noGrp="1" noChangeArrowheads="1"/>
          </p:cNvSpPr>
          <p:nvPr>
            <p:ph type="body" idx="1"/>
          </p:nvPr>
        </p:nvSpPr>
        <p:spPr/>
        <p:txBody>
          <a:bodyPr/>
          <a:lstStyle/>
          <a:p>
            <a:pPr>
              <a:buFontTx/>
              <a:buNone/>
            </a:pPr>
            <a:r>
              <a:rPr lang="en-US" smtClean="0"/>
              <a:t>Evan a democratically elected government may marginalize the extreme poor to the benefit of the majority that is less poor. NGOs, with their dedication and personal contacts may win trust and implement more credible programs, rather than government bureaucrats who are often corrupt.</a:t>
            </a:r>
          </a:p>
          <a:p>
            <a:pPr>
              <a:buFontTx/>
              <a:buNone/>
            </a:pPr>
            <a:r>
              <a:rPr lang="en-US" smtClean="0"/>
              <a:t>                                                                      </a:t>
            </a:r>
            <a:fld id="{DF0AA054-5A07-44E5-A0AC-1BE743141155}" type="slidenum">
              <a:rPr lang="en-US" sz="1400" smtClean="0"/>
              <a:pPr>
                <a:buFontTx/>
                <a:buNone/>
              </a:pPr>
              <a:t>70</a:t>
            </a:fld>
            <a:endParaRPr lang="en-US" sz="140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mtClean="0"/>
              <a:t>7. Representation and Advocacy</a:t>
            </a:r>
          </a:p>
        </p:txBody>
      </p:sp>
      <p:sp>
        <p:nvSpPr>
          <p:cNvPr id="44035" name="Rectangle 3"/>
          <p:cNvSpPr>
            <a:spLocks noGrp="1" noChangeArrowheads="1"/>
          </p:cNvSpPr>
          <p:nvPr>
            <p:ph type="body" idx="1"/>
          </p:nvPr>
        </p:nvSpPr>
        <p:spPr/>
        <p:txBody>
          <a:bodyPr/>
          <a:lstStyle/>
          <a:p>
            <a:pPr>
              <a:lnSpc>
                <a:spcPct val="90000"/>
              </a:lnSpc>
              <a:buFontTx/>
              <a:buNone/>
            </a:pPr>
            <a:r>
              <a:rPr lang="en-US" sz="2800" smtClean="0"/>
              <a:t>NGOs represent minority groups in a democratic system where the rule of the majority prevails. Thus, the NGOs act as advocacy groups and lobby in behalf of the minority groups that have special needs. Sometimes, the international NGOs performs functions, meant for the government or the private sector.</a:t>
            </a:r>
          </a:p>
          <a:p>
            <a:pPr>
              <a:lnSpc>
                <a:spcPct val="90000"/>
              </a:lnSpc>
              <a:buFontTx/>
              <a:buNone/>
            </a:pPr>
            <a:r>
              <a:rPr lang="en-US" sz="2800" smtClean="0"/>
              <a:t>Example: International NGO Africare has built roads and later transferred the roads to the government</a:t>
            </a:r>
          </a:p>
          <a:p>
            <a:pPr>
              <a:lnSpc>
                <a:spcPct val="90000"/>
              </a:lnSpc>
              <a:buFontTx/>
              <a:buNone/>
            </a:pPr>
            <a:r>
              <a:rPr lang="en-US" sz="2800" smtClean="0"/>
              <a:t>Advocacy is non-rival and non-excludable.             </a:t>
            </a:r>
            <a:fld id="{F1368493-9EEE-4CD9-A5AA-B9B61DA3E383}" type="slidenum">
              <a:rPr lang="en-US" sz="1400" smtClean="0"/>
              <a:pPr>
                <a:lnSpc>
                  <a:spcPct val="90000"/>
                </a:lnSpc>
                <a:buFontTx/>
                <a:buNone/>
              </a:pPr>
              <a:t>71</a:t>
            </a:fld>
            <a:r>
              <a:rPr lang="en-US" sz="2800" smtClean="0"/>
              <a:t>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Chapter 12</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pPr lvl="0">
              <a:buNone/>
            </a:pPr>
            <a:r>
              <a:rPr lang="en-US" dirty="0" smtClean="0"/>
              <a:t>1. A </a:t>
            </a:r>
            <a:r>
              <a:rPr lang="en-US" dirty="0"/>
              <a:t>precise definition of globalization is difficult, but globalization is a process. Describe this process.</a:t>
            </a:r>
          </a:p>
          <a:p>
            <a:r>
              <a:rPr lang="en-US" b="1" u="sng" dirty="0" smtClean="0"/>
              <a:t>Globalization</a:t>
            </a:r>
            <a:r>
              <a:rPr lang="en-US" dirty="0" smtClean="0"/>
              <a:t>: A process by which the economies of the world become increasingly integrated, creating a global economy. </a:t>
            </a:r>
          </a:p>
          <a:p>
            <a:r>
              <a:rPr lang="en-US" dirty="0" smtClean="0"/>
              <a:t>Policy making in the global economy becomes centralized in the hands of a few international organizations like WTO</a:t>
            </a:r>
          </a:p>
          <a:p>
            <a:r>
              <a:rPr lang="en-US" dirty="0" smtClean="0"/>
              <a:t>A global culture is created. People develop the tendency to consume similar goods and services, speak a common language of business (i.e. English)</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72</a:t>
            </a:fld>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Globalization has impact on every country, but its maximum impact is on the developing world.</a:t>
            </a:r>
          </a:p>
          <a:p>
            <a:r>
              <a:rPr lang="en-US" dirty="0" smtClean="0"/>
              <a:t>Globalization may raise international income disparities. It may worsen income distribution in a country.</a:t>
            </a:r>
          </a:p>
          <a:p>
            <a:r>
              <a:rPr lang="en-US" dirty="0" smtClean="0"/>
              <a:t>Globalization may cause environmental problems in the developing countries (Pollution Havens) and cause global warming and weather change</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73</a:t>
            </a:fld>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lvl="0">
              <a:buNone/>
            </a:pPr>
            <a:r>
              <a:rPr lang="en-US" dirty="0" smtClean="0"/>
              <a:t>2. Write </a:t>
            </a:r>
            <a:r>
              <a:rPr lang="en-US" dirty="0"/>
              <a:t>a short history of globalization taking the period: 1900-1929.</a:t>
            </a:r>
          </a:p>
          <a:p>
            <a:r>
              <a:rPr lang="en-US" b="1" dirty="0" smtClean="0"/>
              <a:t>1900 - Great Depression of 1929</a:t>
            </a:r>
            <a:r>
              <a:rPr lang="en-US" dirty="0" smtClean="0"/>
              <a:t>. </a:t>
            </a:r>
          </a:p>
          <a:p>
            <a:r>
              <a:rPr lang="en-US" dirty="0" smtClean="0"/>
              <a:t>This is the period when most of today’s advanced economies were globalized through expansion of trade in goods and services and movement of labor and capital.</a:t>
            </a:r>
          </a:p>
          <a:p>
            <a:r>
              <a:rPr lang="en-US" dirty="0" smtClean="0"/>
              <a:t>During this time, most LDCs were outside the global markets, following autarkic policies. </a:t>
            </a:r>
          </a:p>
          <a:p>
            <a:r>
              <a:rPr lang="en-US" dirty="0" smtClean="0"/>
              <a:t>Self-sufficiency was the goal for most of them. </a:t>
            </a:r>
          </a:p>
          <a:p>
            <a:r>
              <a:rPr lang="en-US" dirty="0" smtClean="0"/>
              <a:t>Many of them were colonies. After getting independence, a large number of LDCs decided to remain non-aligned in the bipolar world that emerged after the second world war. </a:t>
            </a:r>
          </a:p>
          <a:p>
            <a:r>
              <a:rPr lang="en-US" dirty="0" smtClean="0"/>
              <a:t>Many believed that the world economy had nothing for them. </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74</a:t>
            </a:fld>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buNone/>
            </a:pPr>
            <a:r>
              <a:rPr lang="en-US" dirty="0" smtClean="0"/>
              <a:t>3. Discuss </a:t>
            </a:r>
            <a:r>
              <a:rPr lang="en-US" dirty="0"/>
              <a:t>how the Great Depression halted the process of globalization.</a:t>
            </a:r>
          </a:p>
          <a:p>
            <a:r>
              <a:rPr lang="en-US" dirty="0" smtClean="0"/>
              <a:t>The process of globalization was halted in the developed world.</a:t>
            </a:r>
          </a:p>
          <a:p>
            <a:r>
              <a:rPr lang="en-US" dirty="0" smtClean="0"/>
              <a:t>Each country worried about its own unemployment problem and ignored the global economy.</a:t>
            </a:r>
          </a:p>
          <a:p>
            <a:r>
              <a:rPr lang="en-US" b="1" u="sng" dirty="0" smtClean="0"/>
              <a:t>Mercantilism returned</a:t>
            </a:r>
            <a:r>
              <a:rPr lang="en-US" dirty="0" smtClean="0"/>
              <a:t>: Each country tries to increase export (foreign sale of goods produced in the country) and reduce import (buying goods from foreign countries).</a:t>
            </a:r>
          </a:p>
          <a:p>
            <a:r>
              <a:rPr lang="en-US" u="sng" dirty="0" smtClean="0"/>
              <a:t>Reason</a:t>
            </a:r>
            <a:r>
              <a:rPr lang="en-US" dirty="0" smtClean="0"/>
              <a:t>: exports would raise employment and imports would reduce employment.</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75</a:t>
            </a:fld>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u="sng" dirty="0" smtClean="0"/>
              <a:t>Mercantilist policies:</a:t>
            </a:r>
            <a:r>
              <a:rPr lang="en-US" dirty="0" smtClean="0"/>
              <a:t> </a:t>
            </a:r>
          </a:p>
          <a:p>
            <a:r>
              <a:rPr lang="en-US" dirty="0" smtClean="0"/>
              <a:t>(</a:t>
            </a:r>
            <a:r>
              <a:rPr lang="en-US" dirty="0" err="1" smtClean="0"/>
              <a:t>i</a:t>
            </a:r>
            <a:r>
              <a:rPr lang="en-US" dirty="0" smtClean="0"/>
              <a:t>)Put high taxes (customs tariffs) on imported goods and allow government subsidy to the exporting industries. </a:t>
            </a:r>
          </a:p>
          <a:p>
            <a:r>
              <a:rPr lang="en-US" dirty="0" smtClean="0"/>
              <a:t>(ii) Devaluation of currency: making currency cheaper for the foreigners. Foreigners would find US goods cheaper because dollar is cheaper. US consumers would find foreign goods more expensive because foreign currencies are more expensive.</a:t>
            </a: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76</a:t>
            </a:fld>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buNone/>
            </a:pPr>
            <a:r>
              <a:rPr lang="en-US" dirty="0" smtClean="0"/>
              <a:t>4. Briefly </a:t>
            </a:r>
            <a:r>
              <a:rPr lang="en-US" dirty="0"/>
              <a:t>discuss three major agreements at the </a:t>
            </a:r>
            <a:r>
              <a:rPr lang="en-US" dirty="0" err="1"/>
              <a:t>Bretton</a:t>
            </a:r>
            <a:r>
              <a:rPr lang="en-US" dirty="0"/>
              <a:t> Woods Conference.</a:t>
            </a:r>
          </a:p>
          <a:p>
            <a:r>
              <a:rPr lang="en-US" dirty="0" smtClean="0"/>
              <a:t>A conference was held in </a:t>
            </a:r>
            <a:r>
              <a:rPr lang="en-US" dirty="0" err="1" smtClean="0"/>
              <a:t>Bretton</a:t>
            </a:r>
            <a:r>
              <a:rPr lang="en-US" dirty="0" smtClean="0"/>
              <a:t> Woods, </a:t>
            </a:r>
          </a:p>
          <a:p>
            <a:r>
              <a:rPr lang="en-US" dirty="0" smtClean="0"/>
              <a:t>July 1-22, 1944</a:t>
            </a:r>
          </a:p>
          <a:p>
            <a:r>
              <a:rPr lang="en-US" dirty="0" smtClean="0"/>
              <a:t>730 delegates from 44 allied nations participated.</a:t>
            </a:r>
          </a:p>
          <a:p>
            <a:r>
              <a:rPr lang="en-US" b="1" u="sng" dirty="0" smtClean="0"/>
              <a:t>Major decisions:</a:t>
            </a:r>
          </a:p>
          <a:p>
            <a:r>
              <a:rPr lang="en-US" dirty="0" smtClean="0"/>
              <a:t>International bank for reconstruction and development (IBRD), now called the World Bank.</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77</a:t>
            </a:fld>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International Monetary Fund (IMF)</a:t>
            </a:r>
          </a:p>
          <a:p>
            <a:r>
              <a:rPr lang="en-US" dirty="0" smtClean="0"/>
              <a:t>General Agreement on Tariffs and Trade (GATT)</a:t>
            </a:r>
          </a:p>
          <a:p>
            <a:r>
              <a:rPr lang="en-US" b="1" dirty="0" smtClean="0"/>
              <a:t>IBRD</a:t>
            </a:r>
            <a:r>
              <a:rPr lang="en-US" dirty="0" smtClean="0"/>
              <a:t>: Originally set up to transfer funds from USA to Western Europe under the Marshall Plan to finance reconstruction of war-devastated Europe. Currently, the World Bank provides development assistance to the less developed countries.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78</a:t>
            </a:fld>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IMF</a:t>
            </a:r>
            <a:r>
              <a:rPr lang="en-US" dirty="0" smtClean="0"/>
              <a:t>: It stopped competitive devaluation among nations. Introduced a system of fixed exchange rates. Values of major currencies like British pound, French Franc, German Mark etc are to be fixed in terms of US dollar. The value of US dollar will be fixed in terms of gold. This is called the gold exchange standard or the dollar standard.</a:t>
            </a:r>
          </a:p>
          <a:p>
            <a:r>
              <a:rPr lang="en-US" dirty="0" smtClean="0"/>
              <a:t>The governments are obligated to keep their currency values fixed. US is obligated to keep its currency value in gold fixed.</a:t>
            </a:r>
          </a:p>
          <a:p>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79</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cstate="print"/>
          <a:srcRect/>
          <a:stretch>
            <a:fillRect/>
          </a:stretch>
        </p:blipFill>
        <p:spPr bwMode="auto">
          <a:xfrm>
            <a:off x="1571642" y="1600200"/>
            <a:ext cx="6000716" cy="4525963"/>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C11CC40B-C69B-468C-A8A5-00CC40A934E2}" type="slidenum">
              <a:rPr lang="en-US" smtClean="0"/>
              <a:pPr/>
              <a:t>8</a:t>
            </a:fld>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What happens if a country is unable to keep its currency value fixed because it has a deficit in the balance of payment? This means that this country could not earn enough dollars and other foreign currencies to pay for its imports. There are two ways:</a:t>
            </a:r>
          </a:p>
          <a:p>
            <a:r>
              <a:rPr lang="en-US" dirty="0" smtClean="0"/>
              <a:t>(</a:t>
            </a:r>
            <a:r>
              <a:rPr lang="en-US" dirty="0" err="1" smtClean="0"/>
              <a:t>i</a:t>
            </a:r>
            <a:r>
              <a:rPr lang="en-US" dirty="0" smtClean="0"/>
              <a:t>) The country could take a loan in foreign currency from IMF.</a:t>
            </a:r>
          </a:p>
          <a:p>
            <a:r>
              <a:rPr lang="en-US" dirty="0" smtClean="0"/>
              <a:t>(ii) If its balance of payment deficit is very serious, IMF would allow the country to devalue its currency.</a:t>
            </a:r>
          </a:p>
          <a:p>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80</a:t>
            </a:fld>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The original proposal in the </a:t>
            </a:r>
            <a:r>
              <a:rPr lang="en-US" dirty="0" err="1" smtClean="0"/>
              <a:t>Bretton</a:t>
            </a:r>
            <a:r>
              <a:rPr lang="en-US" dirty="0" smtClean="0"/>
              <a:t> Woods conference was to set up an international trade organization(ITO). But the Congress in USA did not ratify the ITO treaty. A compromise was reached: GATT.</a:t>
            </a:r>
          </a:p>
          <a:p>
            <a:r>
              <a:rPr lang="en-US" b="1" dirty="0" smtClean="0"/>
              <a:t>Objectives of GATT</a:t>
            </a:r>
          </a:p>
          <a:p>
            <a:r>
              <a:rPr lang="en-US" dirty="0" smtClean="0"/>
              <a:t>1. To reverse the </a:t>
            </a:r>
            <a:r>
              <a:rPr lang="en-US" b="1" dirty="0" smtClean="0"/>
              <a:t>tariff war </a:t>
            </a:r>
            <a:r>
              <a:rPr lang="en-US" dirty="0" smtClean="0"/>
              <a:t>and set up several ‘rounds’ of trade negotiations to reduce tariff rates on a reciprocal basis and do away with quotas as soon as possible. Important rounds: Kennedy round, Tokyo round, Uruguay round, Doha round.</a:t>
            </a:r>
          </a:p>
          <a:p>
            <a:r>
              <a:rPr lang="en-US" dirty="0" smtClean="0"/>
              <a:t>2. To formulate rules for foreign investment. Example: foreign investors are eligible for national treatment.</a:t>
            </a:r>
          </a:p>
          <a:p>
            <a:r>
              <a:rPr lang="en-US" dirty="0" smtClean="0"/>
              <a:t>3. To provide temporary exceptions to less developed countries.---Preferential trading between DCs and LDCs.</a:t>
            </a:r>
          </a:p>
          <a:p>
            <a:r>
              <a:rPr lang="en-US" dirty="0" smtClean="0"/>
              <a:t>4. To settle trade disputes.</a:t>
            </a:r>
          </a:p>
          <a:p>
            <a:r>
              <a:rPr lang="en-US" dirty="0" smtClean="0"/>
              <a:t>Uruguay Round (1986-1994): Agreement was reached to set up the World Trade Organization. WTO started functioning from January 1995.</a:t>
            </a:r>
          </a:p>
          <a:p>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81</a:t>
            </a:fld>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buNone/>
            </a:pPr>
            <a:r>
              <a:rPr lang="en-US" dirty="0" smtClean="0"/>
              <a:t>5. Write </a:t>
            </a:r>
            <a:r>
              <a:rPr lang="en-US" dirty="0"/>
              <a:t>a note on the </a:t>
            </a:r>
            <a:r>
              <a:rPr lang="en-US" dirty="0" err="1"/>
              <a:t>Prebisch</a:t>
            </a:r>
            <a:r>
              <a:rPr lang="en-US" dirty="0"/>
              <a:t>-Singer Thesis.</a:t>
            </a:r>
          </a:p>
          <a:p>
            <a:r>
              <a:rPr lang="en-US" dirty="0" smtClean="0"/>
              <a:t>The terms of trade of countries that export primary goods = Average price of primary goods / Average price of manufactures.</a:t>
            </a:r>
          </a:p>
          <a:p>
            <a:r>
              <a:rPr lang="en-US" dirty="0" err="1" smtClean="0"/>
              <a:t>Prebisch</a:t>
            </a:r>
            <a:r>
              <a:rPr lang="en-US" dirty="0" smtClean="0"/>
              <a:t> &amp; Singer: There has been a long term declining trend in the in the terms of trade of the primary good exporting countries, excluding the oil producing countries.</a:t>
            </a:r>
          </a:p>
          <a:p>
            <a:r>
              <a:rPr lang="en-US" dirty="0" smtClean="0"/>
              <a:t>They also observed that the prices of primary goods are more unstable than the prices of manufactures, causing export earnings instability in these countries. </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82</a:t>
            </a:fld>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lvl="0">
              <a:buNone/>
            </a:pPr>
            <a:r>
              <a:rPr lang="en-US" dirty="0" smtClean="0"/>
              <a:t>6. What </a:t>
            </a:r>
            <a:r>
              <a:rPr lang="en-US" dirty="0"/>
              <a:t>is the policy of import substitution? Has this policy worked for the developing countries? If not, what are the problems of this policy</a:t>
            </a:r>
            <a:r>
              <a:rPr lang="en-US" dirty="0" smtClean="0"/>
              <a:t>?</a:t>
            </a:r>
          </a:p>
          <a:p>
            <a:pPr lvl="0">
              <a:buNone/>
            </a:pPr>
            <a:r>
              <a:rPr lang="en-US" dirty="0" smtClean="0"/>
              <a:t>The policy of reducing the import of foreign goods and producing these goods in the home country. This policy has rarely worked.</a:t>
            </a:r>
            <a:endParaRPr lang="en-US" dirty="0"/>
          </a:p>
          <a:p>
            <a:pPr marL="514350" indent="-514350">
              <a:buAutoNum type="arabicPeriod"/>
            </a:pPr>
            <a:r>
              <a:rPr lang="en-US" dirty="0" smtClean="0"/>
              <a:t>Many IS industries remain inefficient and costly to operate.</a:t>
            </a:r>
          </a:p>
          <a:p>
            <a:pPr marL="514350" indent="-514350">
              <a:buAutoNum type="arabicPeriod"/>
            </a:pPr>
            <a:r>
              <a:rPr lang="en-US" dirty="0" smtClean="0"/>
              <a:t>Foreign firms </a:t>
            </a:r>
            <a:r>
              <a:rPr lang="en-US" u="sng" dirty="0" smtClean="0"/>
              <a:t>jump the tariff wall </a:t>
            </a:r>
            <a:r>
              <a:rPr lang="en-US" dirty="0" smtClean="0"/>
              <a:t>and benefit from the local IS policy.</a:t>
            </a:r>
          </a:p>
          <a:p>
            <a:pPr marL="514350" indent="-514350">
              <a:buAutoNum type="arabicPeriod"/>
            </a:pPr>
            <a:r>
              <a:rPr lang="en-US" dirty="0" smtClean="0"/>
              <a:t>IS policy is often combined with import of capital goods that are subsidized by the local government. Foreign firms and their local partners grab the benefits. The LDC develops balance of payment problems. The capital intensive industries that are the beneficiaries of IS policies cater to the consumption habits of the rich. Since these industries are capital intensive, the growth of employment is the least.</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83</a:t>
            </a:fld>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dirty="0" smtClean="0"/>
              <a:t>4. Another element of IS strategy: </a:t>
            </a:r>
            <a:r>
              <a:rPr lang="en-US" u="sng" dirty="0" smtClean="0"/>
              <a:t>overvalued exchange rate </a:t>
            </a:r>
            <a:r>
              <a:rPr lang="en-US" dirty="0" smtClean="0"/>
              <a:t>to make capital good import cheaper.  Example: Free market exchange rate is 20 Mexican Peso = $1. The government fixes this rate at 10 Peso = $1. This hurts the export industries of Mexico.</a:t>
            </a:r>
          </a:p>
          <a:p>
            <a:pPr>
              <a:buNone/>
            </a:pPr>
            <a:r>
              <a:rPr lang="en-US" dirty="0" smtClean="0"/>
              <a:t>5. </a:t>
            </a:r>
            <a:r>
              <a:rPr lang="en-US" b="1" u="sng" dirty="0" smtClean="0"/>
              <a:t>Infant industries </a:t>
            </a:r>
            <a:r>
              <a:rPr lang="en-US" dirty="0" smtClean="0"/>
              <a:t>never grow. IS creates special interest groups that perpetuate inefficiency and backwardness.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84</a:t>
            </a:fld>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buNone/>
            </a:pPr>
            <a:r>
              <a:rPr lang="en-US" dirty="0" smtClean="0"/>
              <a:t>7. Mention </a:t>
            </a:r>
            <a:r>
              <a:rPr lang="en-US" dirty="0"/>
              <a:t>any two benefits of export promotion policy.</a:t>
            </a:r>
          </a:p>
          <a:p>
            <a:pPr marL="514350" indent="-514350">
              <a:buAutoNum type="arabicPeriod"/>
            </a:pPr>
            <a:r>
              <a:rPr lang="en-US" dirty="0" smtClean="0"/>
              <a:t>Encouraging manufactured exports serves the purpose of export diversification in primary good exporting nations.</a:t>
            </a:r>
          </a:p>
          <a:p>
            <a:pPr marL="514350" indent="-514350">
              <a:buAutoNum type="arabicPeriod"/>
            </a:pPr>
            <a:r>
              <a:rPr lang="en-US" dirty="0" smtClean="0"/>
              <a:t>In overpopulated countries, exports are labor intensive products. Expansion of these industries would generate more employment than import substitution industries would.</a:t>
            </a:r>
          </a:p>
          <a:p>
            <a:pPr marL="514350" indent="-514350">
              <a:buAutoNum type="arabicPeriod"/>
            </a:pPr>
            <a:r>
              <a:rPr lang="en-US" dirty="0" smtClean="0"/>
              <a:t>By definition, export industries are more efficient than import substitution industries. Thus export promotions results in a better allocation of resources.</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85</a:t>
            </a:fld>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4. Economy of scale argument: The size of the export industry is small, because the size of the local market is small. If the industry is subsidized, so that it can operate on a bigger scale in the world market, it can reduce its costs due to economy of scale.</a:t>
            </a:r>
          </a:p>
          <a:p>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86</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pPr lvl="0">
              <a:buNone/>
            </a:pPr>
            <a:r>
              <a:rPr lang="en-US" dirty="0" smtClean="0"/>
              <a:t>5. The </a:t>
            </a:r>
            <a:r>
              <a:rPr lang="en-US" dirty="0"/>
              <a:t>graph drawn above is related to the Harris-</a:t>
            </a:r>
            <a:r>
              <a:rPr lang="en-US" dirty="0" err="1"/>
              <a:t>Todaro</a:t>
            </a:r>
            <a:r>
              <a:rPr lang="en-US" dirty="0"/>
              <a:t> model of rural to urban migration. The curve RR’ is the demand curve for rural labor and the curve UU’ is the demand curve for urban labor. These demand curves show the marginal productivity of labor on the vertical axis. The economy has 100 million urban and rural workers, who are looking for jobs. Assume that the labor markets are perfectly competitive. (</a:t>
            </a:r>
            <a:r>
              <a:rPr lang="en-US" dirty="0" err="1"/>
              <a:t>i</a:t>
            </a:r>
            <a:r>
              <a:rPr lang="en-US" dirty="0"/>
              <a:t>) Then what would be the rural as well as the urban wage rate and how many people would be employed in the rural and urban sectors? Will there be full employment in the economy? (ii) Now assume that the wage rate in the urban sector get pushed up to 72 in food units due to institutional factors. Then how many will get employment in the urban sector? (iii) What would be the probability of getting an urban job? (iv) In the new wage equilibrium, what would be the rural wage rate and the size of rural employment? (v) Will the economy be in full employment? If not, how many workers will be unemployed?</a:t>
            </a:r>
          </a:p>
          <a:p>
            <a:pPr>
              <a:buNone/>
            </a:pPr>
            <a:endParaRPr lang="en-US" dirty="0"/>
          </a:p>
        </p:txBody>
      </p:sp>
      <p:sp>
        <p:nvSpPr>
          <p:cNvPr id="4" name="Slide Number Placeholder 3"/>
          <p:cNvSpPr>
            <a:spLocks noGrp="1"/>
          </p:cNvSpPr>
          <p:nvPr>
            <p:ph type="sldNum" sz="quarter" idx="12"/>
          </p:nvPr>
        </p:nvSpPr>
        <p:spPr/>
        <p:txBody>
          <a:bodyPr/>
          <a:lstStyle/>
          <a:p>
            <a:fld id="{C11CC40B-C69B-468C-A8A5-00CC40A934E2}"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6747</Words>
  <Application>Microsoft Office PowerPoint</Application>
  <PresentationFormat>On-screen Show (4:3)</PresentationFormat>
  <Paragraphs>412</Paragraphs>
  <Slides>86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86</vt:i4>
      </vt:variant>
    </vt:vector>
  </HeadingPairs>
  <TitlesOfParts>
    <vt:vector size="89" baseType="lpstr">
      <vt:lpstr>Arial</vt:lpstr>
      <vt:lpstr>Calibri</vt:lpstr>
      <vt:lpstr>Office Theme</vt:lpstr>
      <vt:lpstr>Final Review</vt:lpstr>
      <vt:lpstr>Final Exam</vt:lpstr>
      <vt:lpstr>Chapter 7: Urbanization and Urban-Rural Migration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8: Human Capital: Education and Health in Economic Development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9 : Agricultural Transformation and Rural Development </vt:lpstr>
      <vt:lpstr>PowerPoint Presentation</vt:lpstr>
      <vt:lpstr>PowerPoint Presentation</vt:lpstr>
      <vt:lpstr>PowerPoint Presentation</vt:lpstr>
      <vt:lpstr>PowerPoint Presentation</vt:lpstr>
      <vt:lpstr>Land Distribution: Asia and Latin America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10: The Environment and Development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11</vt:lpstr>
      <vt:lpstr>Objectives of the Public Sector</vt:lpstr>
      <vt:lpstr>PowerPoint Presentation</vt:lpstr>
      <vt:lpstr>PowerPoint Presentation</vt:lpstr>
      <vt:lpstr>PowerPoint Presentation</vt:lpstr>
      <vt:lpstr>PowerPoint Presentation</vt:lpstr>
      <vt:lpstr>NGO: Areas of comparative advantage</vt:lpstr>
      <vt:lpstr>2. Program Flexibility</vt:lpstr>
      <vt:lpstr>3. Specialized Technical Knowledge</vt:lpstr>
      <vt:lpstr>4. Targeted Local Public Goods</vt:lpstr>
      <vt:lpstr>5. Common-Property Resource Management and Implementation</vt:lpstr>
      <vt:lpstr>6. Trust and Credibility</vt:lpstr>
      <vt:lpstr>7. Representation and Advocacy</vt:lpstr>
      <vt:lpstr>Chapter 12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dc:title>
  <dc:creator>Sandwip Das</dc:creator>
  <cp:lastModifiedBy>Das, Sandwip</cp:lastModifiedBy>
  <cp:revision>34</cp:revision>
  <dcterms:created xsi:type="dcterms:W3CDTF">2011-04-13T16:41:44Z</dcterms:created>
  <dcterms:modified xsi:type="dcterms:W3CDTF">2016-04-27T14:33:10Z</dcterms:modified>
</cp:coreProperties>
</file>